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59" r:id="rId3"/>
    <p:sldId id="293" r:id="rId4"/>
    <p:sldId id="267" r:id="rId5"/>
    <p:sldId id="274" r:id="rId6"/>
    <p:sldId id="275" r:id="rId7"/>
    <p:sldId id="261" r:id="rId8"/>
    <p:sldId id="262" r:id="rId9"/>
    <p:sldId id="263" r:id="rId10"/>
    <p:sldId id="264" r:id="rId11"/>
    <p:sldId id="265" r:id="rId12"/>
    <p:sldId id="266" r:id="rId13"/>
    <p:sldId id="268" r:id="rId14"/>
    <p:sldId id="269" r:id="rId15"/>
    <p:sldId id="270" r:id="rId16"/>
    <p:sldId id="297" r:id="rId17"/>
    <p:sldId id="296" r:id="rId18"/>
    <p:sldId id="294" r:id="rId19"/>
    <p:sldId id="278" r:id="rId20"/>
    <p:sldId id="271" r:id="rId21"/>
    <p:sldId id="272" r:id="rId22"/>
    <p:sldId id="276" r:id="rId23"/>
    <p:sldId id="277" r:id="rId24"/>
    <p:sldId id="298" r:id="rId25"/>
    <p:sldId id="292" r:id="rId26"/>
    <p:sldId id="286"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7"/>
    <p:restoredTop sz="69204"/>
  </p:normalViewPr>
  <p:slideViewPr>
    <p:cSldViewPr snapToGrid="0" snapToObjects="1">
      <p:cViewPr varScale="1">
        <p:scale>
          <a:sx n="103" d="100"/>
          <a:sy n="103" d="100"/>
        </p:scale>
        <p:origin x="688"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EA5377-7138-5944-9182-C5F5AE39E5A5}" type="datetimeFigureOut">
              <a:rPr lang="en-US" smtClean="0"/>
              <a:t>7/14/16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A6BC1-6DA0-8B4B-950A-5CDA7AB5A858}" type="slidenum">
              <a:rPr lang="en-US" smtClean="0"/>
              <a:t>‹#›</a:t>
            </a:fld>
            <a:endParaRPr lang="en-US"/>
          </a:p>
        </p:txBody>
      </p:sp>
    </p:spTree>
    <p:extLst>
      <p:ext uri="{BB962C8B-B14F-4D97-AF65-F5344CB8AC3E}">
        <p14:creationId xmlns:p14="http://schemas.microsoft.com/office/powerpoint/2010/main" val="843438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in</a:t>
            </a:r>
            <a:r>
              <a:rPr lang="en-US" baseline="0" dirty="0" smtClean="0"/>
              <a:t> this section </a:t>
            </a:r>
            <a:r>
              <a:rPr lang="en-US" baseline="0" dirty="0" err="1" smtClean="0"/>
              <a:t>Im</a:t>
            </a:r>
            <a:r>
              <a:rPr lang="en-US" baseline="0" dirty="0" smtClean="0"/>
              <a:t> going to talk about </a:t>
            </a:r>
            <a:r>
              <a:rPr lang="en-US" baseline="0" dirty="0" smtClean="0"/>
              <a:t>RNA </a:t>
            </a:r>
            <a:r>
              <a:rPr lang="en-US" baseline="0" dirty="0" err="1" smtClean="0"/>
              <a:t>seq</a:t>
            </a:r>
            <a:r>
              <a:rPr lang="en-US" baseline="0" dirty="0" smtClean="0"/>
              <a:t> – high throughput sequencing from RNA, not DNA  and </a:t>
            </a:r>
            <a:r>
              <a:rPr lang="en-US" baseline="0" dirty="0" smtClean="0"/>
              <a:t>look at some of the tools we have to do that</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a:t>
            </a:fld>
            <a:endParaRPr lang="en-US"/>
          </a:p>
        </p:txBody>
      </p:sp>
    </p:spTree>
    <p:extLst>
      <p:ext uri="{BB962C8B-B14F-4D97-AF65-F5344CB8AC3E}">
        <p14:creationId xmlns:p14="http://schemas.microsoft.com/office/powerpoint/2010/main" val="756946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over</a:t>
            </a:r>
            <a:r>
              <a:rPr lang="en-US" baseline="0" dirty="0" smtClean="0"/>
              <a:t> a hundred next generation alignment tools, and I can’t possibly list or discuss them all. They each have </a:t>
            </a:r>
            <a:r>
              <a:rPr lang="en-US" baseline="0" dirty="0" err="1" smtClean="0"/>
              <a:t>specialisations</a:t>
            </a:r>
            <a:r>
              <a:rPr lang="en-US" baseline="0" dirty="0" smtClean="0"/>
              <a:t> for particular things and everyone has a different </a:t>
            </a:r>
            <a:r>
              <a:rPr lang="en-US" baseline="0" dirty="0" err="1" smtClean="0"/>
              <a:t>favourite</a:t>
            </a:r>
            <a:r>
              <a:rPr lang="en-US" baseline="0" dirty="0" smtClean="0"/>
              <a:t> for different reasons. The main thing is to find one that works for you and that you’ve shown creates sensible, verifiable output by a control experiment.</a:t>
            </a:r>
          </a:p>
          <a:p>
            <a:endParaRPr lang="en-US" baseline="0" dirty="0" smtClean="0"/>
          </a:p>
          <a:p>
            <a:r>
              <a:rPr lang="en-US" baseline="0" dirty="0" smtClean="0"/>
              <a:t>I will discuss some generally well used aligners though.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10</a:t>
            </a:fld>
            <a:endParaRPr lang="en-US"/>
          </a:p>
        </p:txBody>
      </p:sp>
    </p:spTree>
    <p:extLst>
      <p:ext uri="{BB962C8B-B14F-4D97-AF65-F5344CB8AC3E}">
        <p14:creationId xmlns:p14="http://schemas.microsoft.com/office/powerpoint/2010/main" val="1627164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So the main one I want to mention is the </a:t>
            </a:r>
            <a:r>
              <a:rPr lang="en-US" dirty="0" err="1" smtClean="0"/>
              <a:t>TopHat</a:t>
            </a:r>
            <a:r>
              <a:rPr lang="en-US" baseline="0" dirty="0" smtClean="0"/>
              <a:t>/Bowtie pair of tools that carry out Splice Aware alignments. Here’s how they work together. </a:t>
            </a:r>
            <a:endParaRPr lang="en-US" dirty="0" smtClean="0"/>
          </a:p>
          <a:p>
            <a:pPr>
              <a:defRPr/>
            </a:pPr>
            <a:endParaRPr lang="en-US" dirty="0" smtClean="0"/>
          </a:p>
          <a:p>
            <a:pPr>
              <a:defRPr/>
            </a:pPr>
            <a:r>
              <a:rPr lang="en-US" dirty="0" smtClean="0"/>
              <a:t>The </a:t>
            </a:r>
            <a:r>
              <a:rPr lang="en-US" dirty="0" smtClean="0"/>
              <a:t>fragments being sequenced in RNA-</a:t>
            </a:r>
            <a:r>
              <a:rPr lang="en-US" dirty="0" err="1" smtClean="0"/>
              <a:t>seq</a:t>
            </a:r>
            <a:r>
              <a:rPr lang="en-US" dirty="0" smtClean="0"/>
              <a:t> represent mRNA and therefore the introns are removed</a:t>
            </a:r>
          </a:p>
          <a:p>
            <a:pPr>
              <a:defRPr/>
            </a:pPr>
            <a:r>
              <a:rPr lang="en-US" dirty="0" smtClean="0"/>
              <a:t>And as we </a:t>
            </a:r>
            <a:r>
              <a:rPr lang="en-US" dirty="0" smtClean="0"/>
              <a:t>are usually aligning these reads back to the reference </a:t>
            </a:r>
            <a:r>
              <a:rPr lang="en-US" dirty="0" smtClean="0"/>
              <a:t>genome so,</a:t>
            </a:r>
            <a:r>
              <a:rPr lang="en-US" baseline="0" dirty="0" smtClean="0"/>
              <a:t> u</a:t>
            </a:r>
            <a:r>
              <a:rPr lang="en-US" dirty="0" smtClean="0"/>
              <a:t>nless </a:t>
            </a:r>
            <a:r>
              <a:rPr lang="en-US" dirty="0" smtClean="0"/>
              <a:t>your reads are short (&lt;50bp) </a:t>
            </a:r>
            <a:r>
              <a:rPr lang="en-US" dirty="0" smtClean="0"/>
              <a:t>you need to be mindful</a:t>
            </a:r>
            <a:r>
              <a:rPr lang="en-US" baseline="0" dirty="0" smtClean="0"/>
              <a:t> of that</a:t>
            </a:r>
            <a:endParaRPr lang="en-US" dirty="0" smtClean="0"/>
          </a:p>
          <a:p>
            <a:pPr>
              <a:defRPr/>
            </a:pPr>
            <a:endParaRPr lang="en-US" dirty="0" smtClean="0">
              <a:latin typeface="Calibri" charset="0"/>
              <a:ea typeface="ＭＳ Ｐゴシック" charset="0"/>
            </a:endParaRPr>
          </a:p>
          <a:p>
            <a:pPr>
              <a:defRPr/>
            </a:pPr>
            <a:r>
              <a:rPr lang="en-US" dirty="0" smtClean="0">
                <a:latin typeface="Calibri" charset="0"/>
                <a:ea typeface="ＭＳ Ｐゴシック" charset="0"/>
              </a:rPr>
              <a:t>The</a:t>
            </a:r>
            <a:r>
              <a:rPr lang="en-US" baseline="0" dirty="0" smtClean="0">
                <a:latin typeface="Calibri" charset="0"/>
                <a:ea typeface="ＭＳ Ｐゴシック" charset="0"/>
              </a:rPr>
              <a:t> first stage of alignment r</a:t>
            </a:r>
            <a:r>
              <a:rPr lang="en-US" dirty="0" smtClean="0">
                <a:latin typeface="Calibri" charset="0"/>
                <a:ea typeface="ＭＳ Ｐゴシック" charset="0"/>
              </a:rPr>
              <a:t>equires </a:t>
            </a:r>
            <a:r>
              <a:rPr lang="en-US" dirty="0" smtClean="0">
                <a:latin typeface="Calibri" charset="0"/>
                <a:ea typeface="ＭＳ Ｐゴシック" charset="0"/>
              </a:rPr>
              <a:t>a reference </a:t>
            </a:r>
            <a:r>
              <a:rPr lang="en-US" dirty="0" smtClean="0">
                <a:latin typeface="Calibri" charset="0"/>
                <a:ea typeface="ＭＳ Ｐゴシック" charset="0"/>
              </a:rPr>
              <a:t>genome,</a:t>
            </a:r>
            <a:r>
              <a:rPr lang="en-US" baseline="0" dirty="0" smtClean="0">
                <a:latin typeface="Calibri" charset="0"/>
                <a:ea typeface="ＭＳ Ｐゴシック" charset="0"/>
              </a:rPr>
              <a:t> the program b</a:t>
            </a:r>
            <a:r>
              <a:rPr lang="en-US" dirty="0" smtClean="0">
                <a:latin typeface="Calibri" charset="0"/>
                <a:ea typeface="ＭＳ Ｐゴシック" charset="0"/>
              </a:rPr>
              <a:t>reaks </a:t>
            </a:r>
            <a:r>
              <a:rPr lang="en-US" dirty="0" smtClean="0">
                <a:latin typeface="Calibri" charset="0"/>
                <a:ea typeface="ＭＳ Ｐゴシック" charset="0"/>
              </a:rPr>
              <a:t>reads into pieces, uses ‘bowtie’ aligner to first align these </a:t>
            </a:r>
            <a:r>
              <a:rPr lang="en-US" dirty="0" smtClean="0">
                <a:latin typeface="Calibri" charset="0"/>
                <a:ea typeface="ＭＳ Ｐゴシック" charset="0"/>
              </a:rPr>
              <a:t>pieces. Anything that aligns well, like this blue read on the first</a:t>
            </a:r>
            <a:r>
              <a:rPr lang="en-US" baseline="0" dirty="0" smtClean="0">
                <a:latin typeface="Calibri" charset="0"/>
                <a:ea typeface="ＭＳ Ｐゴシック" charset="0"/>
              </a:rPr>
              <a:t> exon is kept</a:t>
            </a:r>
            <a:endParaRPr lang="en-US" dirty="0" smtClean="0">
              <a:latin typeface="Calibri" charset="0"/>
              <a:ea typeface="ＭＳ Ｐゴシック" charset="0"/>
            </a:endParaRPr>
          </a:p>
          <a:p>
            <a:pPr>
              <a:defRPr/>
            </a:pPr>
            <a:endParaRPr lang="en-US" dirty="0" smtClean="0">
              <a:latin typeface="Calibri" charset="0"/>
              <a:ea typeface="ＭＳ Ｐゴシック" charset="0"/>
            </a:endParaRPr>
          </a:p>
          <a:p>
            <a:pPr>
              <a:defRPr/>
            </a:pPr>
            <a:r>
              <a:rPr lang="en-US" dirty="0" smtClean="0">
                <a:latin typeface="Calibri" charset="0"/>
                <a:ea typeface="ＭＳ Ｐゴシック" charset="0"/>
              </a:rPr>
              <a:t>Any read</a:t>
            </a:r>
            <a:r>
              <a:rPr lang="en-US" baseline="0" dirty="0" smtClean="0">
                <a:latin typeface="Calibri" charset="0"/>
                <a:ea typeface="ＭＳ Ｐゴシック" charset="0"/>
              </a:rPr>
              <a:t> that has only a partial good match is sent to an unaligned bin for further consideration</a:t>
            </a:r>
            <a:endParaRPr lang="en-US" dirty="0" smtClean="0">
              <a:latin typeface="Calibri" charset="0"/>
              <a:ea typeface="ＭＳ Ｐゴシック" charset="0"/>
            </a:endParaRPr>
          </a:p>
          <a:p>
            <a:pPr>
              <a:defRPr/>
            </a:pPr>
            <a:r>
              <a:rPr lang="en-US" dirty="0" smtClean="0">
                <a:latin typeface="Calibri" charset="0"/>
                <a:ea typeface="ＭＳ Ｐゴシック" charset="0"/>
              </a:rPr>
              <a:t>Then extends alignments from these seeds and resolves exon edges (splice junctions)</a:t>
            </a:r>
          </a:p>
          <a:p>
            <a:pPr lvl="1">
              <a:defRPr/>
            </a:pPr>
            <a:endParaRPr lang="en-US" dirty="0" smtClean="0"/>
          </a:p>
        </p:txBody>
      </p:sp>
      <p:sp>
        <p:nvSpPr>
          <p:cNvPr id="4" name="Slide Number Placeholder 3"/>
          <p:cNvSpPr>
            <a:spLocks noGrp="1"/>
          </p:cNvSpPr>
          <p:nvPr>
            <p:ph type="sldNum" sz="quarter" idx="10"/>
          </p:nvPr>
        </p:nvSpPr>
        <p:spPr/>
        <p:txBody>
          <a:bodyPr/>
          <a:lstStyle/>
          <a:p>
            <a:fld id="{3A2A6BC1-6DA0-8B4B-950A-5CDA7AB5A858}" type="slidenum">
              <a:rPr lang="en-US" smtClean="0"/>
              <a:t>11</a:t>
            </a:fld>
            <a:endParaRPr lang="en-US"/>
          </a:p>
        </p:txBody>
      </p:sp>
    </p:spTree>
    <p:extLst>
      <p:ext uri="{BB962C8B-B14F-4D97-AF65-F5344CB8AC3E}">
        <p14:creationId xmlns:p14="http://schemas.microsoft.com/office/powerpoint/2010/main" val="126223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err="1" smtClean="0">
                <a:latin typeface="Calibri" charset="0"/>
                <a:ea typeface="ＭＳ Ｐゴシック" charset="0"/>
              </a:rPr>
              <a:t>TopHat</a:t>
            </a:r>
            <a:r>
              <a:rPr lang="en-US" dirty="0" smtClean="0">
                <a:latin typeface="Calibri" charset="0"/>
                <a:ea typeface="ＭＳ Ｐゴシック" charset="0"/>
              </a:rPr>
              <a:t> Then makes seed </a:t>
            </a:r>
            <a:r>
              <a:rPr lang="en-US" dirty="0" err="1" smtClean="0">
                <a:latin typeface="Calibri" charset="0"/>
                <a:ea typeface="ＭＳ Ｐゴシック" charset="0"/>
              </a:rPr>
              <a:t>alignmets</a:t>
            </a:r>
            <a:r>
              <a:rPr lang="en-US" dirty="0" smtClean="0">
                <a:latin typeface="Calibri" charset="0"/>
                <a:ea typeface="ＭＳ Ｐゴシック" charset="0"/>
              </a:rPr>
              <a:t> from the </a:t>
            </a:r>
            <a:r>
              <a:rPr lang="en-US" dirty="0" err="1" smtClean="0">
                <a:latin typeface="Calibri" charset="0"/>
                <a:ea typeface="ＭＳ Ｐゴシック" charset="0"/>
              </a:rPr>
              <a:t>fragmet</a:t>
            </a:r>
            <a:r>
              <a:rPr lang="en-US" dirty="0" smtClean="0">
                <a:latin typeface="Calibri" charset="0"/>
                <a:ea typeface="ＭＳ Ｐゴシック" charset="0"/>
              </a:rPr>
              <a:t> and unaligned</a:t>
            </a:r>
            <a:r>
              <a:rPr lang="en-US" baseline="0" dirty="0" smtClean="0">
                <a:latin typeface="Calibri" charset="0"/>
                <a:ea typeface="ＭＳ Ｐゴシック" charset="0"/>
              </a:rPr>
              <a:t> information </a:t>
            </a:r>
          </a:p>
          <a:p>
            <a:pPr>
              <a:defRPr/>
            </a:pPr>
            <a:endParaRPr lang="en-US" baseline="0" dirty="0" smtClean="0">
              <a:latin typeface="Calibri" charset="0"/>
              <a:ea typeface="ＭＳ Ｐゴシック" charset="0"/>
            </a:endParaRPr>
          </a:p>
          <a:p>
            <a:pPr>
              <a:defRPr/>
            </a:pPr>
            <a:r>
              <a:rPr lang="en-US" baseline="0" dirty="0" smtClean="0">
                <a:latin typeface="Calibri" charset="0"/>
                <a:ea typeface="ＭＳ Ｐゴシック" charset="0"/>
              </a:rPr>
              <a:t>Then it </a:t>
            </a:r>
            <a:r>
              <a:rPr lang="en-US" dirty="0" smtClean="0">
                <a:latin typeface="Calibri" charset="0"/>
                <a:ea typeface="ＭＳ Ｐゴシック" charset="0"/>
              </a:rPr>
              <a:t>extends </a:t>
            </a:r>
            <a:r>
              <a:rPr lang="en-US" dirty="0" smtClean="0">
                <a:latin typeface="Calibri" charset="0"/>
                <a:ea typeface="ＭＳ Ｐゴシック" charset="0"/>
              </a:rPr>
              <a:t>alignments from these seeds and resolves exon </a:t>
            </a:r>
            <a:r>
              <a:rPr lang="en-US" dirty="0" smtClean="0">
                <a:latin typeface="Calibri" charset="0"/>
                <a:ea typeface="ＭＳ Ｐゴシック" charset="0"/>
              </a:rPr>
              <a:t>edges</a:t>
            </a:r>
            <a:r>
              <a:rPr lang="en-US" baseline="0" dirty="0" smtClean="0">
                <a:latin typeface="Calibri" charset="0"/>
                <a:ea typeface="ＭＳ Ｐゴシック" charset="0"/>
              </a:rPr>
              <a:t> to construct a splice library. So the take home is that reads get cleverly split </a:t>
            </a:r>
            <a:r>
              <a:rPr lang="en-US" baseline="0" dirty="0" err="1" smtClean="0">
                <a:latin typeface="Calibri" charset="0"/>
                <a:ea typeface="ＭＳ Ｐゴシック" charset="0"/>
              </a:rPr>
              <a:t>ofver</a:t>
            </a:r>
            <a:r>
              <a:rPr lang="en-US" baseline="0" dirty="0" smtClean="0">
                <a:latin typeface="Calibri" charset="0"/>
                <a:ea typeface="ＭＳ Ｐゴシック" charset="0"/>
              </a:rPr>
              <a:t> potential introns to make splice variants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12</a:t>
            </a:fld>
            <a:endParaRPr lang="en-US"/>
          </a:p>
        </p:txBody>
      </p:sp>
    </p:spTree>
    <p:extLst>
      <p:ext uri="{BB962C8B-B14F-4D97-AF65-F5344CB8AC3E}">
        <p14:creationId xmlns:p14="http://schemas.microsoft.com/office/powerpoint/2010/main" val="922284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you’ve</a:t>
            </a:r>
            <a:r>
              <a:rPr lang="en-US" baseline="0" dirty="0" smtClean="0"/>
              <a:t> created an alignment, pretty much every program generates this output – this is SAM output and manipulating this is the key to working out </a:t>
            </a:r>
            <a:r>
              <a:rPr lang="en-US" baseline="0" dirty="0" err="1" smtClean="0"/>
              <a:t>whats</a:t>
            </a:r>
            <a:r>
              <a:rPr lang="en-US" baseline="0" dirty="0" smtClean="0"/>
              <a:t> going on with your alignments. You get one line for every read, so its not something you can do with from the file, rather you’ll want to </a:t>
            </a:r>
            <a:r>
              <a:rPr lang="en-US" baseline="0" dirty="0" err="1" smtClean="0"/>
              <a:t>visualise</a:t>
            </a:r>
            <a:r>
              <a:rPr lang="en-US" baseline="0" dirty="0" smtClean="0"/>
              <a:t> and </a:t>
            </a:r>
            <a:r>
              <a:rPr lang="en-US" baseline="0" dirty="0" err="1" smtClean="0"/>
              <a:t>summarise</a:t>
            </a:r>
            <a:r>
              <a:rPr lang="en-US" baseline="0" dirty="0" smtClean="0"/>
              <a:t> the alignments especially to do quality control of the alignments. The eventual transcript models you come up with are heavily dependent on the quality of the alignments, so they need to be good.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13</a:t>
            </a:fld>
            <a:endParaRPr lang="en-US"/>
          </a:p>
        </p:txBody>
      </p:sp>
    </p:spTree>
    <p:extLst>
      <p:ext uri="{BB962C8B-B14F-4D97-AF65-F5344CB8AC3E}">
        <p14:creationId xmlns:p14="http://schemas.microsoft.com/office/powerpoint/2010/main" val="37554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a:t>
            </a:r>
            <a:r>
              <a:rPr lang="en-US" baseline="0" dirty="0" smtClean="0"/>
              <a:t> good genome browser tools that will help you see the alignments on the reference. The one here is IGV – integrated genomics viewer</a:t>
            </a:r>
          </a:p>
          <a:p>
            <a:endParaRPr lang="en-US" baseline="0" dirty="0" smtClean="0"/>
          </a:p>
          <a:p>
            <a:r>
              <a:rPr lang="en-US" baseline="0" dirty="0" smtClean="0"/>
              <a:t>It shows the reference as a single line </a:t>
            </a:r>
            <a:r>
              <a:rPr lang="en-US" baseline="0" dirty="0" err="1" smtClean="0"/>
              <a:t>atthe</a:t>
            </a:r>
            <a:r>
              <a:rPr lang="en-US" baseline="0" dirty="0" smtClean="0"/>
              <a:t> top of the window and the main block is the alignment from a SAM file. Each pink mark is a part of the read that is aligned and the blue thing at the bottom is the pre-existing gene model. </a:t>
            </a:r>
          </a:p>
          <a:p>
            <a:endParaRPr lang="en-US" baseline="0" dirty="0" smtClean="0"/>
          </a:p>
          <a:p>
            <a:r>
              <a:rPr lang="en-US" baseline="0" dirty="0" smtClean="0"/>
              <a:t>So you can tell how well the read model is supported by the alignment, how clear the alignment is, and generally start to get a feel for </a:t>
            </a:r>
            <a:r>
              <a:rPr lang="en-US" baseline="0" dirty="0" err="1" smtClean="0"/>
              <a:t>whats</a:t>
            </a:r>
            <a:r>
              <a:rPr lang="en-US" baseline="0" dirty="0" smtClean="0"/>
              <a:t> going on. These views are especially good when you want to inspect single candidate genes later in the analysis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14</a:t>
            </a:fld>
            <a:endParaRPr lang="en-US"/>
          </a:p>
        </p:txBody>
      </p:sp>
    </p:spTree>
    <p:extLst>
      <p:ext uri="{BB962C8B-B14F-4D97-AF65-F5344CB8AC3E}">
        <p14:creationId xmlns:p14="http://schemas.microsoft.com/office/powerpoint/2010/main" val="147617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summary QC is important, you can’t check every gene manually. Things to look for in the alignment  are the transcript </a:t>
            </a:r>
            <a:r>
              <a:rPr lang="en-US" dirty="0" err="1" smtClean="0"/>
              <a:t>covereage</a:t>
            </a:r>
            <a:r>
              <a:rPr lang="en-US" dirty="0" smtClean="0"/>
              <a:t> evenness.</a:t>
            </a:r>
            <a:r>
              <a:rPr lang="en-US" baseline="0" dirty="0" smtClean="0"/>
              <a:t> So some cloning and sequence practices end up with a three prime bias in the alignment. </a:t>
            </a:r>
          </a:p>
          <a:p>
            <a:endParaRPr lang="en-US" baseline="0" dirty="0" smtClean="0"/>
          </a:p>
          <a:p>
            <a:r>
              <a:rPr lang="en-US" baseline="0" dirty="0" smtClean="0"/>
              <a:t>In this top left picture the x-axis is basically the distance across a transcript, the y axis is the read coverage, and you can see a clear bias in some transcripts for the 3 prime end – which can interfere with quantification downstream and the quality of assembly at the 5 prime.</a:t>
            </a:r>
          </a:p>
          <a:p>
            <a:endParaRPr lang="en-US" baseline="0" dirty="0" smtClean="0"/>
          </a:p>
          <a:p>
            <a:r>
              <a:rPr lang="en-US" baseline="0" dirty="0" smtClean="0"/>
              <a:t>In the top right, you can see the distribution of the mapped distance between the pairs of the reads, this is important since a too great or too small distance after mapping indicates a bad alignment of those reads – assuming the reference genome is correct!</a:t>
            </a:r>
          </a:p>
          <a:p>
            <a:endParaRPr lang="en-US" baseline="0" dirty="0" smtClean="0"/>
          </a:p>
          <a:p>
            <a:r>
              <a:rPr lang="en-US" baseline="0" dirty="0" smtClean="0"/>
              <a:t>And the bottom picture the x-axis shows the number of times a sequence appears – that is reads with identical sequence appear. So most reads appear a few times but some appear lots and lots. Often this can be due to a sequence being really abundant because of high expression levels, but also this can be an artefact caused by PCR amplification of the same sequence, so you need to keep this in mind and inspect at least a few of the highly expressed sequences manually and be prepared to go back and make changes.</a:t>
            </a:r>
          </a:p>
          <a:p>
            <a:endParaRPr lang="en-US" baseline="0" dirty="0" smtClean="0"/>
          </a:p>
          <a:p>
            <a:r>
              <a:rPr lang="en-US" baseline="0" dirty="0" smtClean="0"/>
              <a:t>These plots and analyses all come from the same program specifically designed for assessing your alignments – a program called </a:t>
            </a:r>
            <a:r>
              <a:rPr lang="en-US" baseline="0" dirty="0" err="1" smtClean="0"/>
              <a:t>reqc</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15</a:t>
            </a:fld>
            <a:endParaRPr lang="en-US"/>
          </a:p>
        </p:txBody>
      </p:sp>
    </p:spTree>
    <p:extLst>
      <p:ext uri="{BB962C8B-B14F-4D97-AF65-F5344CB8AC3E}">
        <p14:creationId xmlns:p14="http://schemas.microsoft.com/office/powerpoint/2010/main" val="1751365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really don’t have a reference sequence and want to assemble</a:t>
            </a:r>
            <a:r>
              <a:rPr lang="en-US" baseline="0" dirty="0" smtClean="0"/>
              <a:t> the transcripts from the reads its possible to do that. </a:t>
            </a:r>
            <a:r>
              <a:rPr lang="en-US" baseline="0" dirty="0" err="1" smtClean="0"/>
              <a:t>TopHat</a:t>
            </a:r>
            <a:r>
              <a:rPr lang="en-US" baseline="0" dirty="0" smtClean="0"/>
              <a:t> and its companion Cufflinks can do that and also Trinity is a very popular and effective system for that.  Basically these programs forego the alignment and instead try to build </a:t>
            </a:r>
            <a:r>
              <a:rPr lang="en-US" baseline="0" dirty="0" err="1" smtClean="0"/>
              <a:t>contigs</a:t>
            </a:r>
            <a:r>
              <a:rPr lang="en-US" baseline="0" dirty="0" smtClean="0"/>
              <a:t> by overlapping the reads as much as they can.</a:t>
            </a:r>
          </a:p>
          <a:p>
            <a:endParaRPr lang="en-US" baseline="0" dirty="0" smtClean="0"/>
          </a:p>
          <a:p>
            <a:r>
              <a:rPr lang="en-US" baseline="0" dirty="0" smtClean="0"/>
              <a:t>Then they try to assign reads back to individual </a:t>
            </a:r>
            <a:r>
              <a:rPr lang="en-US" baseline="0" dirty="0" err="1" smtClean="0"/>
              <a:t>contigs</a:t>
            </a:r>
            <a:r>
              <a:rPr lang="en-US" baseline="0" dirty="0" smtClean="0"/>
              <a:t> and sections of the overlap graph to make a rough map of paths that can be walked through to create hypothetical transcript models. </a:t>
            </a:r>
          </a:p>
          <a:p>
            <a:endParaRPr lang="en-US" baseline="0" dirty="0" smtClean="0"/>
          </a:p>
          <a:p>
            <a:r>
              <a:rPr lang="en-US" baseline="0" dirty="0" smtClean="0"/>
              <a:t>Again, like alignment and genome assembly these models are usually considered draft assemblies and need to be </a:t>
            </a:r>
            <a:r>
              <a:rPr lang="en-US" baseline="0" dirty="0" err="1" smtClean="0"/>
              <a:t>QC’d</a:t>
            </a:r>
            <a:r>
              <a:rPr lang="en-US" baseline="0" dirty="0" smtClean="0"/>
              <a:t> for integrity</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16</a:t>
            </a:fld>
            <a:endParaRPr lang="en-US"/>
          </a:p>
        </p:txBody>
      </p:sp>
    </p:spTree>
    <p:extLst>
      <p:ext uri="{BB962C8B-B14F-4D97-AF65-F5344CB8AC3E}">
        <p14:creationId xmlns:p14="http://schemas.microsoft.com/office/powerpoint/2010/main" val="192707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one good program</a:t>
            </a:r>
            <a:r>
              <a:rPr lang="en-US" baseline="0" dirty="0" smtClean="0"/>
              <a:t> for doing this is </a:t>
            </a:r>
            <a:r>
              <a:rPr lang="en-US" baseline="0" dirty="0" err="1" smtClean="0"/>
              <a:t>TransRate</a:t>
            </a:r>
            <a:endParaRPr lang="en-US" dirty="0" smtClean="0"/>
          </a:p>
          <a:p>
            <a:endParaRPr lang="en-US" dirty="0" smtClean="0"/>
          </a:p>
          <a:p>
            <a:r>
              <a:rPr lang="en-US" dirty="0" err="1" smtClean="0"/>
              <a:t>TransRate</a:t>
            </a:r>
            <a:r>
              <a:rPr lang="en-US" baseline="0" dirty="0" smtClean="0"/>
              <a:t> works by identifying a set of c</a:t>
            </a:r>
            <a:r>
              <a:rPr lang="en-US" dirty="0" smtClean="0"/>
              <a:t>ommon </a:t>
            </a:r>
            <a:r>
              <a:rPr lang="en-US" dirty="0" smtClean="0"/>
              <a:t>errors in de </a:t>
            </a:r>
            <a:r>
              <a:rPr lang="en-US" dirty="0" smtClean="0"/>
              <a:t>novo or alignment based </a:t>
            </a:r>
            <a:r>
              <a:rPr lang="en-US" dirty="0" smtClean="0"/>
              <a:t>transcriptome assembly, and </a:t>
            </a:r>
            <a:r>
              <a:rPr lang="en-US" dirty="0" smtClean="0"/>
              <a:t>this figure shows how </a:t>
            </a:r>
            <a:r>
              <a:rPr lang="en-US" dirty="0" smtClean="0"/>
              <a:t>they can be detected using read mapping data. </a:t>
            </a:r>
            <a:endParaRPr lang="en-US" dirty="0" smtClean="0"/>
          </a:p>
          <a:p>
            <a:endParaRPr lang="en-US" dirty="0" smtClean="0"/>
          </a:p>
          <a:p>
            <a:r>
              <a:rPr lang="en-US" dirty="0" smtClean="0"/>
              <a:t>Family </a:t>
            </a:r>
            <a:r>
              <a:rPr lang="en-US" dirty="0" smtClean="0"/>
              <a:t>collapse occurs when </a:t>
            </a:r>
            <a:r>
              <a:rPr lang="en-US" dirty="0" smtClean="0"/>
              <a:t>members </a:t>
            </a:r>
            <a:r>
              <a:rPr lang="en-US" dirty="0" smtClean="0"/>
              <a:t>of a gene family are assembled into a single </a:t>
            </a:r>
            <a:r>
              <a:rPr lang="en-US" dirty="0" err="1" smtClean="0"/>
              <a:t>contig</a:t>
            </a:r>
            <a:r>
              <a:rPr lang="en-US" dirty="0" smtClean="0"/>
              <a:t>. This </a:t>
            </a:r>
            <a:r>
              <a:rPr lang="en-US" dirty="0" smtClean="0"/>
              <a:t>can </a:t>
            </a:r>
            <a:r>
              <a:rPr lang="en-US" dirty="0" smtClean="0"/>
              <a:t>be detected by measuring </a:t>
            </a:r>
            <a:r>
              <a:rPr lang="en-US" dirty="0" smtClean="0"/>
              <a:t>how well the </a:t>
            </a:r>
            <a:r>
              <a:rPr lang="en-US" dirty="0" smtClean="0"/>
              <a:t>nucleotides in the </a:t>
            </a:r>
            <a:r>
              <a:rPr lang="en-US" dirty="0" err="1" smtClean="0"/>
              <a:t>contig</a:t>
            </a:r>
            <a:r>
              <a:rPr lang="en-US" dirty="0" smtClean="0"/>
              <a:t> are supported by the mapped reads. </a:t>
            </a:r>
            <a:endParaRPr lang="en-US" dirty="0" smtClean="0"/>
          </a:p>
          <a:p>
            <a:endParaRPr lang="en-US" dirty="0" smtClean="0"/>
          </a:p>
          <a:p>
            <a:r>
              <a:rPr lang="en-US" dirty="0" err="1" smtClean="0"/>
              <a:t>Chimerism</a:t>
            </a:r>
            <a:r>
              <a:rPr lang="en-US" dirty="0" smtClean="0"/>
              <a:t> </a:t>
            </a:r>
            <a:r>
              <a:rPr lang="en-US" dirty="0" smtClean="0"/>
              <a:t>occurs when two or more </a:t>
            </a:r>
            <a:r>
              <a:rPr lang="en-US" dirty="0" smtClean="0"/>
              <a:t>transcripts</a:t>
            </a:r>
            <a:r>
              <a:rPr lang="en-US" baseline="0" dirty="0" smtClean="0"/>
              <a:t> </a:t>
            </a:r>
            <a:r>
              <a:rPr lang="en-US" dirty="0" smtClean="0"/>
              <a:t>are </a:t>
            </a:r>
            <a:r>
              <a:rPr lang="en-US" dirty="0" smtClean="0"/>
              <a:t>concatenated together in a single </a:t>
            </a:r>
            <a:r>
              <a:rPr lang="en-US" dirty="0" err="1" smtClean="0"/>
              <a:t>contig</a:t>
            </a:r>
            <a:r>
              <a:rPr lang="en-US" dirty="0" smtClean="0"/>
              <a:t> during assembly. This can be detected when the expression levels of the transcripts differ, leading to a change-point in the read coverage along the </a:t>
            </a:r>
            <a:r>
              <a:rPr lang="en-US" dirty="0" err="1" smtClean="0"/>
              <a:t>contig</a:t>
            </a:r>
            <a:r>
              <a:rPr lang="en-US" dirty="0" smtClean="0"/>
              <a:t>. </a:t>
            </a:r>
            <a:endParaRPr lang="en-US" dirty="0" smtClean="0"/>
          </a:p>
          <a:p>
            <a:endParaRPr lang="en-US" dirty="0" smtClean="0"/>
          </a:p>
          <a:p>
            <a:r>
              <a:rPr lang="en-US" dirty="0" smtClean="0"/>
              <a:t>Bad insertions </a:t>
            </a:r>
            <a:r>
              <a:rPr lang="en-US" dirty="0" smtClean="0"/>
              <a:t>can be detected as bases in a </a:t>
            </a:r>
            <a:r>
              <a:rPr lang="en-US" dirty="0" err="1" smtClean="0"/>
              <a:t>contig</a:t>
            </a:r>
            <a:r>
              <a:rPr lang="en-US" dirty="0" smtClean="0"/>
              <a:t> that are unsupported by the read evidence. </a:t>
            </a:r>
            <a:endParaRPr lang="en-US" dirty="0" smtClean="0"/>
          </a:p>
          <a:p>
            <a:endParaRPr lang="en-US" dirty="0" smtClean="0"/>
          </a:p>
          <a:p>
            <a:r>
              <a:rPr lang="en-US" dirty="0" smtClean="0"/>
              <a:t>Incompleteness </a:t>
            </a:r>
            <a:r>
              <a:rPr lang="en-US" dirty="0" smtClean="0"/>
              <a:t>can be detected when reads or fragments align off the end of the </a:t>
            </a:r>
            <a:r>
              <a:rPr lang="en-US" dirty="0" err="1" smtClean="0"/>
              <a:t>contig</a:t>
            </a:r>
            <a:r>
              <a:rPr lang="en-US" dirty="0" smtClean="0"/>
              <a:t>. </a:t>
            </a:r>
            <a:endParaRPr lang="en-US" dirty="0" smtClean="0"/>
          </a:p>
          <a:p>
            <a:endParaRPr lang="en-US" dirty="0" smtClean="0"/>
          </a:p>
          <a:p>
            <a:r>
              <a:rPr lang="en-US" dirty="0" smtClean="0"/>
              <a:t>Fragmentation </a:t>
            </a:r>
            <a:r>
              <a:rPr lang="en-US" dirty="0" smtClean="0"/>
              <a:t>is caused by low coverage and is detectable when read pairs bridge two </a:t>
            </a:r>
            <a:r>
              <a:rPr lang="en-US" dirty="0" err="1" smtClean="0"/>
              <a:t>contigs</a:t>
            </a:r>
            <a:r>
              <a:rPr lang="en-US" dirty="0" smtClean="0"/>
              <a:t>.</a:t>
            </a:r>
          </a:p>
          <a:p>
            <a:endParaRPr lang="en-US" dirty="0" smtClean="0"/>
          </a:p>
          <a:p>
            <a:r>
              <a:rPr lang="en-US" dirty="0" smtClean="0"/>
              <a:t> </a:t>
            </a:r>
            <a:r>
              <a:rPr lang="en-US" dirty="0" smtClean="0"/>
              <a:t>Local </a:t>
            </a:r>
            <a:r>
              <a:rPr lang="en-US" dirty="0" err="1" smtClean="0"/>
              <a:t>misassembly</a:t>
            </a:r>
            <a:r>
              <a:rPr lang="en-US" dirty="0" smtClean="0"/>
              <a:t> encompasses various structural errors that can occur during assembly, such as inversions, </a:t>
            </a:r>
            <a:endParaRPr lang="en-US" dirty="0" smtClean="0"/>
          </a:p>
          <a:p>
            <a:endParaRPr lang="en-US" dirty="0" smtClean="0"/>
          </a:p>
          <a:p>
            <a:r>
              <a:rPr lang="en-US" dirty="0" smtClean="0"/>
              <a:t>These </a:t>
            </a:r>
            <a:r>
              <a:rPr lang="en-US" dirty="0" smtClean="0"/>
              <a:t>are detectable when both members of a read pair align to a single </a:t>
            </a:r>
            <a:r>
              <a:rPr lang="en-US" dirty="0" err="1" smtClean="0"/>
              <a:t>contig</a:t>
            </a:r>
            <a:r>
              <a:rPr lang="en-US" dirty="0" smtClean="0"/>
              <a:t>, but in a manner inconsistent with the sequencing protocol. </a:t>
            </a:r>
            <a:endParaRPr lang="en-US" dirty="0" smtClean="0"/>
          </a:p>
          <a:p>
            <a:endParaRPr lang="en-US" dirty="0" smtClean="0"/>
          </a:p>
          <a:p>
            <a:r>
              <a:rPr lang="en-US" dirty="0" smtClean="0"/>
              <a:t>Redundancy </a:t>
            </a:r>
            <a:r>
              <a:rPr lang="en-US" dirty="0" smtClean="0"/>
              <a:t>occurs when a single transcript is represented by multiple overlapping </a:t>
            </a:r>
            <a:r>
              <a:rPr lang="en-US" dirty="0" err="1" smtClean="0"/>
              <a:t>contigs</a:t>
            </a:r>
            <a:r>
              <a:rPr lang="en-US" dirty="0" smtClean="0"/>
              <a:t>. </a:t>
            </a:r>
          </a:p>
          <a:p>
            <a:endParaRPr lang="en-US" dirty="0" smtClean="0"/>
          </a:p>
          <a:p>
            <a:r>
              <a:rPr lang="en-US" dirty="0" err="1" smtClean="0"/>
              <a:t>TransRate</a:t>
            </a:r>
            <a:r>
              <a:rPr lang="en-US" dirty="0" smtClean="0"/>
              <a:t> </a:t>
            </a:r>
            <a:r>
              <a:rPr lang="en-US" dirty="0" smtClean="0"/>
              <a:t>takes as input one or more de novo transcriptome assemblies and the paired-end reads used to generate them. (2) The reads are aligned to the </a:t>
            </a:r>
            <a:r>
              <a:rPr lang="en-US" dirty="0" err="1" smtClean="0"/>
              <a:t>contigs</a:t>
            </a:r>
            <a:r>
              <a:rPr lang="en-US" dirty="0" smtClean="0"/>
              <a:t>. </a:t>
            </a:r>
            <a:r>
              <a:rPr lang="en-US" dirty="0" smtClean="0"/>
              <a:t>And</a:t>
            </a:r>
            <a:r>
              <a:rPr lang="en-US" baseline="0" dirty="0" smtClean="0"/>
              <a:t> then four different score components are calculated that assess the potential problem areas. </a:t>
            </a:r>
          </a:p>
          <a:p>
            <a:endParaRPr lang="en-US" baseline="0" dirty="0" smtClean="0"/>
          </a:p>
          <a:p>
            <a:r>
              <a:rPr lang="en-US" dirty="0" smtClean="0"/>
              <a:t>The </a:t>
            </a:r>
            <a:r>
              <a:rPr lang="en-US" dirty="0" smtClean="0"/>
              <a:t>four score </a:t>
            </a:r>
            <a:r>
              <a:rPr lang="en-US" dirty="0" err="1" smtClean="0"/>
              <a:t>sare</a:t>
            </a:r>
            <a:r>
              <a:rPr lang="en-US" dirty="0" smtClean="0"/>
              <a:t> </a:t>
            </a:r>
            <a:r>
              <a:rPr lang="en-US" dirty="0" smtClean="0"/>
              <a:t>integrated to generate </a:t>
            </a:r>
            <a:r>
              <a:rPr lang="en-US" dirty="0" smtClean="0"/>
              <a:t>an</a:t>
            </a:r>
            <a:r>
              <a:rPr lang="en-US" baseline="0" dirty="0" smtClean="0"/>
              <a:t> overall </a:t>
            </a:r>
            <a:r>
              <a:rPr lang="en-US" dirty="0" smtClean="0"/>
              <a:t>score</a:t>
            </a:r>
            <a:r>
              <a:rPr lang="en-US" baseline="0" dirty="0" smtClean="0"/>
              <a:t> for assembly</a:t>
            </a:r>
            <a:r>
              <a:rPr lang="en-US" dirty="0" smtClean="0"/>
              <a:t>.</a:t>
            </a:r>
          </a:p>
          <a:p>
            <a:endParaRPr lang="en-US" dirty="0" smtClean="0"/>
          </a:p>
          <a:p>
            <a:r>
              <a:rPr lang="en-US" dirty="0" smtClean="0"/>
              <a:t>So </a:t>
            </a:r>
            <a:r>
              <a:rPr lang="en-US" dirty="0" err="1" smtClean="0"/>
              <a:t>TransRate</a:t>
            </a:r>
            <a:r>
              <a:rPr lang="en-US" dirty="0" smtClean="0"/>
              <a:t> is a useful</a:t>
            </a:r>
            <a:r>
              <a:rPr lang="en-US" baseline="0" dirty="0" smtClean="0"/>
              <a:t> way of seeing quite quickly which bits of your assemblies need to be improved and allows you to compare assemblies from different programs or settings</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17</a:t>
            </a:fld>
            <a:endParaRPr lang="en-US"/>
          </a:p>
        </p:txBody>
      </p:sp>
    </p:spTree>
    <p:extLst>
      <p:ext uri="{BB962C8B-B14F-4D97-AF65-F5344CB8AC3E}">
        <p14:creationId xmlns:p14="http://schemas.microsoft.com/office/powerpoint/2010/main" val="616797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18</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Once </a:t>
            </a:r>
            <a:r>
              <a:rPr lang="en-US" sz="1200" dirty="0" smtClean="0">
                <a:latin typeface="Calibri" pitchFamily="34" charset="0"/>
              </a:rPr>
              <a:t>you’ve got</a:t>
            </a:r>
            <a:r>
              <a:rPr lang="en-US" sz="1200" baseline="0" dirty="0" smtClean="0">
                <a:latin typeface="Calibri" pitchFamily="34" charset="0"/>
              </a:rPr>
              <a:t> the transcripts </a:t>
            </a:r>
            <a:r>
              <a:rPr lang="en-US" sz="1200" baseline="0" dirty="0" smtClean="0">
                <a:latin typeface="Calibri" pitchFamily="34" charset="0"/>
              </a:rPr>
              <a:t>and you’re happy with them then often you will want to go on to quantify. Its quite </a:t>
            </a:r>
            <a:r>
              <a:rPr lang="en-US" sz="1200" baseline="0" dirty="0" err="1" smtClean="0">
                <a:latin typeface="Calibri" pitchFamily="34" charset="0"/>
              </a:rPr>
              <a:t>unsual</a:t>
            </a:r>
            <a:r>
              <a:rPr lang="en-US" sz="1200" baseline="0" dirty="0" smtClean="0">
                <a:latin typeface="Calibri" pitchFamily="34" charset="0"/>
              </a:rPr>
              <a:t>  to just take </a:t>
            </a:r>
            <a:r>
              <a:rPr lang="en-US" sz="1200" baseline="0" dirty="0" smtClean="0">
                <a:latin typeface="Calibri" pitchFamily="34" charset="0"/>
              </a:rPr>
              <a:t>the absolute number of reads</a:t>
            </a: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Expression is biased for gene length (longer transcripts should have more reads) to normalize, reads are converted to Reads per </a:t>
            </a:r>
            <a:r>
              <a:rPr lang="en-US" sz="1200" dirty="0" err="1" smtClean="0">
                <a:latin typeface="Calibri" pitchFamily="34" charset="0"/>
              </a:rPr>
              <a:t>Kilobase</a:t>
            </a:r>
            <a:r>
              <a:rPr lang="en-US" sz="1200" dirty="0" smtClean="0">
                <a:latin typeface="Calibri" pitchFamily="34" charset="0"/>
              </a:rPr>
              <a:t> of transcript per million reads mapped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Which can</a:t>
            </a:r>
            <a:r>
              <a:rPr lang="en-CA" sz="1200" baseline="0" dirty="0" smtClean="0">
                <a:solidFill>
                  <a:schemeClr val="tx1"/>
                </a:solidFill>
                <a:latin typeface="Calibri" pitchFamily="34" charset="0"/>
              </a:rPr>
              <a:t> completely overturn the counts but </a:t>
            </a:r>
            <a:r>
              <a:rPr lang="en-CA" sz="1200" baseline="0" dirty="0" smtClean="0">
                <a:solidFill>
                  <a:schemeClr val="tx1"/>
                </a:solidFill>
                <a:latin typeface="Calibri" pitchFamily="34" charset="0"/>
              </a:rPr>
              <a:t>gives overall a more believable number for the whole transcript set. </a:t>
            </a: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Several </a:t>
            </a:r>
            <a:r>
              <a:rPr lang="en-CA" sz="1200" dirty="0" smtClean="0">
                <a:solidFill>
                  <a:schemeClr val="tx1"/>
                </a:solidFill>
                <a:latin typeface="Calibri" pitchFamily="34" charset="0"/>
              </a:rPr>
              <a:t>software tools available to do mapping and calculate normalized expression measurements across different samples including</a:t>
            </a:r>
            <a:r>
              <a:rPr lang="en-CA" sz="1200" baseline="0" dirty="0" smtClean="0">
                <a:solidFill>
                  <a:schemeClr val="tx1"/>
                </a:solidFill>
                <a:latin typeface="Calibri" pitchFamily="34" charset="0"/>
              </a:rPr>
              <a:t> </a:t>
            </a:r>
            <a:r>
              <a:rPr lang="en-CA" sz="1200" dirty="0" smtClean="0">
                <a:solidFill>
                  <a:schemeClr val="tx1"/>
                </a:solidFill>
                <a:latin typeface="Calibri" pitchFamily="34" charset="0"/>
              </a:rPr>
              <a:t> Most</a:t>
            </a:r>
            <a:r>
              <a:rPr lang="en-CA" sz="1200" baseline="0" dirty="0" smtClean="0">
                <a:solidFill>
                  <a:schemeClr val="tx1"/>
                </a:solidFill>
                <a:latin typeface="Calibri" pitchFamily="34" charset="0"/>
              </a:rPr>
              <a:t> </a:t>
            </a:r>
            <a:r>
              <a:rPr lang="en-CA" sz="1200" baseline="0" dirty="0" err="1" smtClean="0">
                <a:solidFill>
                  <a:schemeClr val="tx1"/>
                </a:solidFill>
                <a:latin typeface="Calibri" pitchFamily="34" charset="0"/>
              </a:rPr>
              <a:t>RNAseq</a:t>
            </a:r>
            <a:r>
              <a:rPr lang="en-CA" sz="1200" baseline="0" dirty="0" smtClean="0">
                <a:solidFill>
                  <a:schemeClr val="tx1"/>
                </a:solidFill>
                <a:latin typeface="Calibri" pitchFamily="34" charset="0"/>
              </a:rPr>
              <a:t> programs like </a:t>
            </a:r>
            <a:r>
              <a:rPr lang="en-CA" sz="1200" baseline="0" dirty="0" err="1" smtClean="0">
                <a:solidFill>
                  <a:schemeClr val="tx1"/>
                </a:solidFill>
                <a:latin typeface="Calibri" pitchFamily="34" charset="0"/>
              </a:rPr>
              <a:t>Tophat</a:t>
            </a:r>
            <a:r>
              <a:rPr lang="en-CA" sz="1200" baseline="0" dirty="0" smtClean="0">
                <a:solidFill>
                  <a:schemeClr val="tx1"/>
                </a:solidFill>
                <a:latin typeface="Calibri" pitchFamily="34" charset="0"/>
              </a:rPr>
              <a:t> and </a:t>
            </a:r>
            <a:r>
              <a:rPr lang="en-CA" sz="1200" dirty="0" smtClean="0">
                <a:solidFill>
                  <a:schemeClr val="tx1"/>
                </a:solidFill>
                <a:latin typeface="Calibri" pitchFamily="34" charset="0"/>
              </a:rPr>
              <a:t>Cufflinks </a:t>
            </a:r>
            <a:r>
              <a:rPr lang="en-CA" sz="1200" dirty="0" smtClean="0">
                <a:solidFill>
                  <a:schemeClr val="tx1"/>
                </a:solidFill>
                <a:latin typeface="Calibri" pitchFamily="34" charset="0"/>
              </a:rPr>
              <a:t>and </a:t>
            </a:r>
            <a:r>
              <a:rPr lang="en-CA" sz="1200" dirty="0" smtClean="0">
                <a:solidFill>
                  <a:schemeClr val="tx1"/>
                </a:solidFill>
                <a:latin typeface="Calibri" pitchFamily="34" charset="0"/>
              </a:rPr>
              <a:t>trinity will do this and statistics</a:t>
            </a:r>
            <a:r>
              <a:rPr lang="en-CA" sz="1200" baseline="0" dirty="0" smtClean="0">
                <a:solidFill>
                  <a:schemeClr val="tx1"/>
                </a:solidFill>
                <a:latin typeface="Calibri" pitchFamily="34" charset="0"/>
              </a:rPr>
              <a:t> </a:t>
            </a:r>
            <a:r>
              <a:rPr lang="en-CA" sz="1200" baseline="0" dirty="0" smtClean="0">
                <a:solidFill>
                  <a:schemeClr val="tx1"/>
                </a:solidFill>
                <a:latin typeface="Calibri" pitchFamily="34" charset="0"/>
              </a:rPr>
              <a:t>modules like the Bioconductor packages </a:t>
            </a:r>
            <a:r>
              <a:rPr lang="en-CA" sz="1200" baseline="0" dirty="0" err="1" smtClean="0">
                <a:solidFill>
                  <a:schemeClr val="tx1"/>
                </a:solidFill>
                <a:latin typeface="Calibri" pitchFamily="34" charset="0"/>
              </a:rPr>
              <a:t>DESeq</a:t>
            </a:r>
            <a:r>
              <a:rPr lang="en-CA" sz="1200" baseline="0" dirty="0" smtClean="0">
                <a:solidFill>
                  <a:schemeClr val="tx1"/>
                </a:solidFill>
                <a:latin typeface="Calibri" pitchFamily="34" charset="0"/>
              </a:rPr>
              <a:t>, and EDGER can help with calculating these values</a:t>
            </a:r>
            <a:endParaRPr lang="en-CA" sz="1200" dirty="0" smtClean="0">
              <a:solidFill>
                <a:schemeClr val="tx1"/>
              </a:solidFill>
              <a:latin typeface="Calibri" pitchFamily="34" charset="0"/>
            </a:endParaRPr>
          </a:p>
          <a:p>
            <a:pPr eaLnBrk="1" hangingPunct="1"/>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It can often</a:t>
            </a:r>
            <a:r>
              <a:rPr lang="en-US" baseline="0" dirty="0" smtClean="0">
                <a:latin typeface="Calibri" charset="0"/>
                <a:ea typeface="ＭＳ Ｐゴシック" charset="0"/>
                <a:cs typeface="ＭＳ Ｐゴシック" charset="0"/>
              </a:rPr>
              <a:t> be a choice  so </a:t>
            </a:r>
            <a:r>
              <a:rPr lang="en-US" dirty="0" smtClean="0">
                <a:latin typeface="Calibri" charset="0"/>
                <a:ea typeface="ＭＳ Ｐゴシック" charset="0"/>
              </a:rPr>
              <a:t>use?</a:t>
            </a:r>
          </a:p>
          <a:p>
            <a:r>
              <a:rPr lang="en-US" dirty="0" smtClean="0">
                <a:latin typeface="Calibri" charset="0"/>
                <a:ea typeface="ＭＳ Ｐゴシック" charset="0"/>
              </a:rPr>
              <a:t>RPKM</a:t>
            </a:r>
          </a:p>
          <a:p>
            <a:pPr lvl="1"/>
            <a:r>
              <a:rPr lang="en-US" dirty="0" smtClean="0">
                <a:latin typeface="Calibri" charset="0"/>
                <a:ea typeface="ＭＳ Ｐゴシック" charset="0"/>
              </a:rPr>
              <a:t>When you want to leverage benefits of tuxedo suite</a:t>
            </a:r>
          </a:p>
          <a:p>
            <a:pPr lvl="1"/>
            <a:r>
              <a:rPr lang="en-US" dirty="0" smtClean="0">
                <a:latin typeface="Calibri" charset="0"/>
                <a:ea typeface="ＭＳ Ｐゴシック" charset="0"/>
              </a:rPr>
              <a:t>Good for visualization (e.g., </a:t>
            </a:r>
            <a:r>
              <a:rPr lang="en-US" dirty="0" err="1" smtClean="0">
                <a:latin typeface="Calibri" charset="0"/>
                <a:ea typeface="ＭＳ Ｐゴシック" charset="0"/>
              </a:rPr>
              <a:t>heatmaps</a:t>
            </a:r>
            <a:r>
              <a:rPr lang="en-US" dirty="0" smtClean="0">
                <a:latin typeface="Calibri" charset="0"/>
                <a:ea typeface="ＭＳ Ｐゴシック" charset="0"/>
              </a:rPr>
              <a:t>)</a:t>
            </a:r>
          </a:p>
          <a:p>
            <a:pPr lvl="1"/>
            <a:r>
              <a:rPr lang="en-US" dirty="0" smtClean="0">
                <a:latin typeface="Calibri" charset="0"/>
                <a:ea typeface="ＭＳ Ｐゴシック" charset="0"/>
              </a:rPr>
              <a:t>Calculating fold changes, etc.</a:t>
            </a:r>
          </a:p>
          <a:p>
            <a:r>
              <a:rPr lang="en-US" dirty="0" smtClean="0">
                <a:latin typeface="Calibri" charset="0"/>
                <a:ea typeface="ＭＳ Ｐゴシック" charset="0"/>
              </a:rPr>
              <a:t>Counts</a:t>
            </a:r>
          </a:p>
          <a:p>
            <a:pPr lvl="1"/>
            <a:r>
              <a:rPr lang="en-US" dirty="0" smtClean="0">
                <a:latin typeface="Calibri" charset="0"/>
                <a:ea typeface="ＭＳ Ｐゴシック" charset="0"/>
              </a:rPr>
              <a:t>More robust statistical methods for differential expression</a:t>
            </a:r>
          </a:p>
          <a:p>
            <a:pPr lvl="1"/>
            <a:r>
              <a:rPr lang="en-US" dirty="0" smtClean="0">
                <a:latin typeface="Calibri" charset="0"/>
                <a:ea typeface="ＭＳ Ｐゴシック" charset="0"/>
              </a:rPr>
              <a:t>Accommodates more sophisticated experimental designs with appropriate statistical tests</a:t>
            </a:r>
          </a:p>
          <a:p>
            <a:r>
              <a:rPr lang="en-US" baseline="0" dirty="0" smtClean="0">
                <a:latin typeface="Calibri" charset="0"/>
                <a:ea typeface="ＭＳ Ｐゴシック" charset="0"/>
              </a:rPr>
              <a:t>         </a:t>
            </a:r>
            <a:r>
              <a:rPr lang="en-US" dirty="0" smtClean="0">
                <a:latin typeface="Calibri" charset="0"/>
                <a:ea typeface="ＭＳ Ｐゴシック" charset="0"/>
              </a:rPr>
              <a:t>Transcript-level plots showing transcript structures and expression levels</a:t>
            </a: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75308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do generate</a:t>
            </a:r>
            <a:r>
              <a:rPr lang="en-US" baseline="0" dirty="0" smtClean="0"/>
              <a:t> differential expression methods, then you may want to try a couple of methods at least,</a:t>
            </a:r>
          </a:p>
          <a:p>
            <a:endParaRPr lang="en-US" baseline="0" dirty="0" smtClean="0"/>
          </a:p>
          <a:p>
            <a:r>
              <a:rPr lang="en-US" baseline="0" dirty="0" smtClean="0"/>
              <a:t> as they aren’t all equally sensitive or specific. So this figure shows the overlaps between differential expression calls from various methods and there are clearly some genes that only one or two methods picks up and that might be important to your study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19</a:t>
            </a:fld>
            <a:endParaRPr lang="en-US"/>
          </a:p>
        </p:txBody>
      </p:sp>
    </p:spTree>
    <p:extLst>
      <p:ext uri="{BB962C8B-B14F-4D97-AF65-F5344CB8AC3E}">
        <p14:creationId xmlns:p14="http://schemas.microsoft.com/office/powerpoint/2010/main" val="1337403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with this section</a:t>
            </a:r>
            <a:r>
              <a:rPr lang="en-US" baseline="0" dirty="0" smtClean="0"/>
              <a:t> will be to give you a bit of background and help you to come up with a first strategy for doing genome assembly</a:t>
            </a:r>
          </a:p>
          <a:p>
            <a:endParaRPr lang="en-US" baseline="0" dirty="0" smtClean="0"/>
          </a:p>
          <a:p>
            <a:r>
              <a:rPr lang="en-US" baseline="0" dirty="0" smtClean="0"/>
              <a:t>To start I’ll go </a:t>
            </a:r>
            <a:r>
              <a:rPr lang="en-US" baseline="0" dirty="0" smtClean="0"/>
              <a:t>over a bit of theory on the sequence types and have a look </a:t>
            </a:r>
            <a:r>
              <a:rPr lang="en-US" baseline="0" dirty="0" smtClean="0"/>
              <a:t> briefly at </a:t>
            </a:r>
            <a:r>
              <a:rPr lang="en-US" baseline="0" dirty="0" smtClean="0"/>
              <a:t>the basics of the </a:t>
            </a:r>
            <a:r>
              <a:rPr lang="en-US" baseline="0" dirty="0" smtClean="0"/>
              <a:t>techniques that we use  </a:t>
            </a:r>
            <a:endParaRPr lang="en-US" baseline="0" dirty="0" smtClean="0"/>
          </a:p>
          <a:p>
            <a:r>
              <a:rPr lang="en-US" baseline="0" dirty="0" smtClean="0"/>
              <a:t>Then we’ll look at the tools for actually doing the </a:t>
            </a:r>
            <a:r>
              <a:rPr lang="en-US" baseline="0" dirty="0" smtClean="0"/>
              <a:t>alignments and assembly and working out differential expression.</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a:t>
            </a:fld>
            <a:endParaRPr lang="en-US"/>
          </a:p>
        </p:txBody>
      </p:sp>
    </p:spTree>
    <p:extLst>
      <p:ext uri="{BB962C8B-B14F-4D97-AF65-F5344CB8AC3E}">
        <p14:creationId xmlns:p14="http://schemas.microsoft.com/office/powerpoint/2010/main" val="125573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Overlapping 'bundles' of fragment alignments are assembled, fragments are connected in an overlap graph, transcript isoforms are inferred from the minimum paths required to cover the graph</a:t>
            </a:r>
          </a:p>
          <a:p>
            <a:r>
              <a:rPr lang="en-US" dirty="0" smtClean="0">
                <a:latin typeface="Calibri" charset="0"/>
                <a:ea typeface="ＭＳ Ｐゴシック" charset="0"/>
              </a:rPr>
              <a:t>Abundance of each isoform is estimated with a maximum likelihood probabilistic model </a:t>
            </a:r>
          </a:p>
          <a:p>
            <a:pPr lvl="1"/>
            <a:r>
              <a:rPr lang="en-US" dirty="0" smtClean="0">
                <a:latin typeface="Calibri" charset="0"/>
                <a:ea typeface="ＭＳ Ｐゴシック" charset="0"/>
              </a:rPr>
              <a:t>makes use of information such as fragment length distribution</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20</a:t>
            </a:fld>
            <a:endParaRPr lang="en-US"/>
          </a:p>
        </p:txBody>
      </p:sp>
    </p:spTree>
    <p:extLst>
      <p:ext uri="{BB962C8B-B14F-4D97-AF65-F5344CB8AC3E}">
        <p14:creationId xmlns:p14="http://schemas.microsoft.com/office/powerpoint/2010/main" val="191534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variability in fragment count for each gene across replicates is modeled.</a:t>
            </a:r>
          </a:p>
          <a:p>
            <a:r>
              <a:rPr lang="en-US" dirty="0" smtClean="0"/>
              <a:t>The fragment count for each isoform is estimated in each replicate (as before), along with a measure of uncertainty in this estimate arising from ambiguously mapped reads</a:t>
            </a:r>
          </a:p>
          <a:p>
            <a:pPr lvl="1"/>
            <a:r>
              <a:rPr lang="en-US" dirty="0" smtClean="0"/>
              <a:t>transcripts with more shared exons and few uniquely assigned fragments will have greater uncertainty</a:t>
            </a:r>
          </a:p>
          <a:p>
            <a:r>
              <a:rPr lang="en-US" dirty="0" smtClean="0"/>
              <a:t>The algorithm combines estimates of uncertainty and cross-replicate variability under a beta negative binomial model of fragment count variability to estimate count variances for each transcript in each library</a:t>
            </a:r>
          </a:p>
          <a:p>
            <a:r>
              <a:rPr lang="en-US" dirty="0" smtClean="0"/>
              <a:t>These variance estimates are used during statistical testing to report significantly differentially expressed genes and transcripts.</a:t>
            </a:r>
            <a:endParaRPr lang="en-US" dirty="0" smtClean="0">
              <a:latin typeface="Calibri"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21</a:t>
            </a:fld>
            <a:endParaRPr lang="en-US"/>
          </a:p>
        </p:txBody>
      </p:sp>
    </p:spTree>
    <p:extLst>
      <p:ext uri="{BB962C8B-B14F-4D97-AF65-F5344CB8AC3E}">
        <p14:creationId xmlns:p14="http://schemas.microsoft.com/office/powerpoint/2010/main" val="1024930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libri" charset="0"/>
                <a:ea typeface="ＭＳ Ｐゴシック" charset="0"/>
              </a:rPr>
              <a:t>Once you’ve generated the expression values, then its necessary to </a:t>
            </a:r>
            <a:r>
              <a:rPr lang="en-US" dirty="0" err="1" smtClean="0">
                <a:latin typeface="Calibri" charset="0"/>
                <a:ea typeface="ＭＳ Ｐゴシック" charset="0"/>
              </a:rPr>
              <a:t>visualise</a:t>
            </a:r>
            <a:r>
              <a:rPr lang="en-US" dirty="0" smtClean="0">
                <a:latin typeface="Calibri" charset="0"/>
                <a:ea typeface="ＭＳ Ｐゴシック" charset="0"/>
              </a:rPr>
              <a:t> them</a:t>
            </a:r>
            <a:r>
              <a:rPr lang="en-US" baseline="0" dirty="0" smtClean="0">
                <a:latin typeface="Calibri" charset="0"/>
                <a:ea typeface="ＭＳ Ｐゴシック" charset="0"/>
              </a:rPr>
              <a:t> and create summary and even individual gene plots. This is best done in interactive statistical packages like the R package </a:t>
            </a:r>
            <a:r>
              <a:rPr lang="en-US" baseline="0" dirty="0" err="1" smtClean="0">
                <a:latin typeface="Calibri" charset="0"/>
                <a:ea typeface="ＭＳ Ｐゴシック" charset="0"/>
              </a:rPr>
              <a:t>cummeRbund</a:t>
            </a:r>
            <a:r>
              <a:rPr lang="en-US" baseline="0" dirty="0" smtClean="0">
                <a:latin typeface="Calibri" charset="0"/>
                <a:ea typeface="ＭＳ Ｐゴシック" charset="0"/>
              </a:rPr>
              <a:t>, which can do a lot of heavy lifting for you, at the expense of you needing to know a little bit of R programming.</a:t>
            </a:r>
          </a:p>
          <a:p>
            <a:endParaRPr lang="en-US" dirty="0" smtClean="0">
              <a:latin typeface="Calibri" charset="0"/>
              <a:ea typeface="ＭＳ Ｐゴシック" charset="0"/>
            </a:endParaRPr>
          </a:p>
          <a:p>
            <a:r>
              <a:rPr lang="en-US" dirty="0" smtClean="0">
                <a:latin typeface="Calibri" charset="0"/>
                <a:ea typeface="ＭＳ Ｐゴシック" charset="0"/>
              </a:rPr>
              <a:t>Cummerbund</a:t>
            </a:r>
            <a:r>
              <a:rPr lang="en-US" baseline="0" dirty="0" smtClean="0">
                <a:latin typeface="Calibri" charset="0"/>
                <a:ea typeface="ＭＳ Ｐゴシック" charset="0"/>
              </a:rPr>
              <a:t> </a:t>
            </a:r>
            <a:r>
              <a:rPr lang="en-US" dirty="0" smtClean="0">
                <a:latin typeface="Calibri" charset="0"/>
                <a:ea typeface="ＭＳ Ｐゴシック" charset="0"/>
              </a:rPr>
              <a:t>Automatically </a:t>
            </a:r>
            <a:r>
              <a:rPr lang="en-US" dirty="0" smtClean="0">
                <a:latin typeface="Calibri" charset="0"/>
                <a:ea typeface="ＭＳ Ｐゴシック" charset="0"/>
              </a:rPr>
              <a:t>generates many of the commonly used data visualizations</a:t>
            </a:r>
          </a:p>
          <a:p>
            <a:r>
              <a:rPr lang="en-US" dirty="0" smtClean="0">
                <a:latin typeface="Calibri" charset="0"/>
                <a:ea typeface="ＭＳ Ｐゴシック" charset="0"/>
              </a:rPr>
              <a:t>Distribution plots</a:t>
            </a:r>
          </a:p>
          <a:p>
            <a:r>
              <a:rPr lang="en-US" dirty="0" smtClean="0">
                <a:latin typeface="Calibri" charset="0"/>
                <a:ea typeface="ＭＳ Ｐゴシック" charset="0"/>
              </a:rPr>
              <a:t>Overall correlations plots</a:t>
            </a:r>
          </a:p>
          <a:p>
            <a:r>
              <a:rPr lang="en-US" dirty="0" smtClean="0">
                <a:latin typeface="Calibri" charset="0"/>
                <a:ea typeface="ＭＳ Ｐゴシック" charset="0"/>
              </a:rPr>
              <a:t>MA plots</a:t>
            </a:r>
          </a:p>
          <a:p>
            <a:r>
              <a:rPr lang="en-US" dirty="0" smtClean="0">
                <a:latin typeface="Calibri" charset="0"/>
                <a:ea typeface="ＭＳ Ｐゴシック" charset="0"/>
              </a:rPr>
              <a:t>Volcano plots</a:t>
            </a:r>
          </a:p>
          <a:p>
            <a:r>
              <a:rPr lang="en-US" dirty="0" smtClean="0">
                <a:latin typeface="Calibri" charset="0"/>
                <a:ea typeface="ＭＳ Ｐゴシック" charset="0"/>
              </a:rPr>
              <a:t>Clustering, PCA and MDS plots to assess global relationships between conditions</a:t>
            </a:r>
          </a:p>
          <a:p>
            <a:r>
              <a:rPr lang="en-US" dirty="0" err="1" smtClean="0">
                <a:latin typeface="Calibri" charset="0"/>
                <a:ea typeface="ＭＳ Ｐゴシック" charset="0"/>
              </a:rPr>
              <a:t>Heatmaps</a:t>
            </a:r>
            <a:endParaRPr lang="en-US" dirty="0" smtClean="0">
              <a:latin typeface="Calibri" charset="0"/>
              <a:ea typeface="ＭＳ Ｐゴシック" charset="0"/>
            </a:endParaRPr>
          </a:p>
          <a:p>
            <a:r>
              <a:rPr lang="en-US" dirty="0" smtClean="0">
                <a:latin typeface="Calibri" charset="0"/>
                <a:ea typeface="ＭＳ Ｐゴシック" charset="0"/>
              </a:rPr>
              <a:t>Gene</a:t>
            </a:r>
            <a:r>
              <a:rPr lang="en-US" baseline="0" dirty="0" smtClean="0">
                <a:latin typeface="Calibri" charset="0"/>
                <a:ea typeface="ＭＳ Ｐゴシック" charset="0"/>
              </a:rPr>
              <a:t> trees</a:t>
            </a:r>
            <a:endParaRPr lang="en-US" dirty="0" smtClean="0">
              <a:latin typeface="Calibri" charset="0"/>
              <a:ea typeface="ＭＳ Ｐゴシック" charset="0"/>
            </a:endParaRPr>
          </a:p>
          <a:p>
            <a:endParaRPr lang="en-US" dirty="0" smtClean="0">
              <a:latin typeface="Calibri" charset="0"/>
              <a:ea typeface="ＭＳ Ｐゴシック" charset="0"/>
            </a:endParaRPr>
          </a:p>
        </p:txBody>
      </p:sp>
      <p:sp>
        <p:nvSpPr>
          <p:cNvPr id="4" name="Slide Number Placeholder 3"/>
          <p:cNvSpPr>
            <a:spLocks noGrp="1"/>
          </p:cNvSpPr>
          <p:nvPr>
            <p:ph type="sldNum" sz="quarter" idx="10"/>
          </p:nvPr>
        </p:nvSpPr>
        <p:spPr/>
        <p:txBody>
          <a:bodyPr/>
          <a:lstStyle/>
          <a:p>
            <a:fld id="{3A2A6BC1-6DA0-8B4B-950A-5CDA7AB5A858}" type="slidenum">
              <a:rPr lang="en-US" smtClean="0"/>
              <a:t>22</a:t>
            </a:fld>
            <a:endParaRPr lang="en-US"/>
          </a:p>
        </p:txBody>
      </p:sp>
    </p:spTree>
    <p:extLst>
      <p:ext uri="{BB962C8B-B14F-4D97-AF65-F5344CB8AC3E}">
        <p14:creationId xmlns:p14="http://schemas.microsoft.com/office/powerpoint/2010/main" val="1342839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smtClean="0">
              <a:latin typeface="Calibri" charset="0"/>
              <a:ea typeface="ＭＳ Ｐゴシック" charset="0"/>
            </a:endParaRPr>
          </a:p>
          <a:p>
            <a:r>
              <a:rPr lang="en-US" dirty="0" smtClean="0"/>
              <a:t>Ok so finally I want to mention the issue of replicates</a:t>
            </a:r>
            <a:r>
              <a:rPr lang="en-US" baseline="0" dirty="0" smtClean="0"/>
              <a:t>, This study of statistical power of differential expression detection looks at the true positive and false positive rate at different numbers of samples sequenced.  So the rows are 3,6 12 and 20 samples sequenced and the columns are increasing fold change cutoffs applied. </a:t>
            </a:r>
          </a:p>
          <a:p>
            <a:endParaRPr lang="en-US" baseline="0" dirty="0" smtClean="0"/>
          </a:p>
          <a:p>
            <a:r>
              <a:rPr lang="en-US" baseline="0" dirty="0" smtClean="0"/>
              <a:t>And we can see from this that at the lower number of replicates the true positive rate is reduced by around ten percent for most tools studied, so you get a real reduction in power from doing the standard just 3 replicates. And it gets worse if you want to try and spot smaller differences in expression.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23</a:t>
            </a:fld>
            <a:endParaRPr lang="en-US"/>
          </a:p>
        </p:txBody>
      </p:sp>
    </p:spTree>
    <p:extLst>
      <p:ext uri="{BB962C8B-B14F-4D97-AF65-F5344CB8AC3E}">
        <p14:creationId xmlns:p14="http://schemas.microsoft.com/office/powerpoint/2010/main" val="719482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And</a:t>
            </a:r>
            <a:r>
              <a:rPr lang="en-US" baseline="0" dirty="0" smtClean="0"/>
              <a:t> the paper is worth taking a close look at if you are designing the experiment since it makes some pretty strong recommendations about tool choice relative to experimental design, including stating you should use at least 6 replicates for all experiments. </a:t>
            </a:r>
          </a:p>
          <a:p>
            <a:pPr lvl="1"/>
            <a:endParaRPr lang="en-US" baseline="0" dirty="0" smtClean="0"/>
          </a:p>
          <a:p>
            <a:pPr lvl="1"/>
            <a:r>
              <a:rPr lang="en-US" baseline="0" dirty="0" smtClean="0"/>
              <a:t>Obviously this will in the real world be tempered by what funds are available but it is food for thought and if you do need to get close to the all differentially expressed genes then you absolutely do need more than the minimum three replicates.</a:t>
            </a:r>
          </a:p>
          <a:p>
            <a:pPr lvl="1"/>
            <a:endParaRPr lang="en-US" baseline="0" dirty="0" smtClean="0"/>
          </a:p>
          <a:p>
            <a:pPr lvl="1"/>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24</a:t>
            </a:fld>
            <a:endParaRPr lang="en-US"/>
          </a:p>
        </p:txBody>
      </p:sp>
    </p:spTree>
    <p:extLst>
      <p:ext uri="{BB962C8B-B14F-4D97-AF65-F5344CB8AC3E}">
        <p14:creationId xmlns:p14="http://schemas.microsoft.com/office/powerpoint/2010/main" val="169943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a:t>
            </a:r>
          </a:p>
          <a:p>
            <a:endParaRPr lang="en-US" dirty="0" smtClean="0"/>
          </a:p>
          <a:p>
            <a:r>
              <a:rPr lang="en-US" dirty="0" smtClean="0"/>
              <a:t>So </a:t>
            </a:r>
            <a:r>
              <a:rPr lang="en-US" dirty="0" err="1" smtClean="0"/>
              <a:t>thats</a:t>
            </a:r>
            <a:r>
              <a:rPr lang="en-US" baseline="0" dirty="0" smtClean="0"/>
              <a:t> all I want to say about </a:t>
            </a:r>
            <a:r>
              <a:rPr lang="en-US" baseline="0" dirty="0" err="1" smtClean="0"/>
              <a:t>RNASeq</a:t>
            </a:r>
            <a:r>
              <a:rPr lang="en-US" baseline="0" dirty="0" smtClean="0"/>
              <a:t>. </a:t>
            </a:r>
            <a:r>
              <a:rPr lang="en-US" baseline="0" dirty="0" smtClean="0"/>
              <a:t>I just want to push the point </a:t>
            </a:r>
            <a:r>
              <a:rPr lang="en-US" baseline="0" dirty="0" smtClean="0"/>
              <a:t>again that you cant use these tools blindly and without appraisal at each step of the way and if you intend to make the most of sensitivity of the sequencing technology the analytical pipeline has to be properly powered to deal with the massive number of places this can go wrong so QC and good experimental design are key when it comes to getting the most from these experiments.</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25</a:t>
            </a:fld>
            <a:endParaRPr lang="en-US"/>
          </a:p>
        </p:txBody>
      </p:sp>
    </p:spTree>
    <p:extLst>
      <p:ext uri="{BB962C8B-B14F-4D97-AF65-F5344CB8AC3E}">
        <p14:creationId xmlns:p14="http://schemas.microsoft.com/office/powerpoint/2010/main" val="88963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RNA </a:t>
            </a:r>
            <a:r>
              <a:rPr lang="en-US" dirty="0" err="1" smtClean="0"/>
              <a:t>seq</a:t>
            </a:r>
            <a:r>
              <a:rPr lang="en-US" dirty="0" smtClean="0"/>
              <a:t> is the most flexible approach</a:t>
            </a:r>
            <a:r>
              <a:rPr lang="en-US" baseline="0" dirty="0" smtClean="0"/>
              <a:t> I’ll talk about today, it has many uses. The main difference between this and genome </a:t>
            </a:r>
            <a:r>
              <a:rPr lang="en-US" baseline="0" dirty="0" err="1" smtClean="0"/>
              <a:t>seq</a:t>
            </a:r>
            <a:r>
              <a:rPr lang="en-US" baseline="0" dirty="0" smtClean="0"/>
              <a:t> or DNA </a:t>
            </a:r>
            <a:r>
              <a:rPr lang="en-US" baseline="0" dirty="0" err="1" smtClean="0"/>
              <a:t>seq</a:t>
            </a:r>
            <a:r>
              <a:rPr lang="en-US" baseline="0" dirty="0" smtClean="0"/>
              <a:t> is that this is potentially quantitative. </a:t>
            </a:r>
          </a:p>
          <a:p>
            <a:endParaRPr lang="en-US" baseline="0" dirty="0" smtClean="0"/>
          </a:p>
          <a:p>
            <a:r>
              <a:rPr lang="en-US" baseline="0" dirty="0" smtClean="0"/>
              <a:t>You can use it for gene expression and differential analysis, including alternative splicing detection and isoform expression. You can use   it for SNP/</a:t>
            </a:r>
            <a:r>
              <a:rPr lang="en-US" baseline="0" dirty="0" err="1" smtClean="0"/>
              <a:t>Indel</a:t>
            </a:r>
            <a:r>
              <a:rPr lang="en-US" baseline="0" dirty="0" smtClean="0"/>
              <a:t> and allele specific expression patterns and for gene fusing and RNA editing.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3</a:t>
            </a:fld>
            <a:endParaRPr lang="en-US"/>
          </a:p>
        </p:txBody>
      </p:sp>
    </p:spTree>
    <p:extLst>
      <p:ext uri="{BB962C8B-B14F-4D97-AF65-F5344CB8AC3E}">
        <p14:creationId xmlns:p14="http://schemas.microsoft.com/office/powerpoint/2010/main" val="200579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all these things  </a:t>
            </a:r>
            <a:r>
              <a:rPr lang="en-US" baseline="0" dirty="0" smtClean="0"/>
              <a:t>there are two main technologies that that get used. The first is Illumina sequencing by synthesis, this is the older technology and it works basically by using small primers bound to a slide that bind to the ends of DNA fragments that you wash over them. Then these fragments are amplified by PCR to make large clusters of the same sequence. To actually sequence you introduce terminator fluorescent dNTPs in cycles and measure the fluorescence that comes from each spot in each cycle, so you sequence by </a:t>
            </a:r>
            <a:r>
              <a:rPr lang="en-US" baseline="0" dirty="0" err="1" smtClean="0"/>
              <a:t>synthesising</a:t>
            </a:r>
            <a:r>
              <a:rPr lang="en-US" baseline="0" dirty="0" smtClean="0"/>
              <a:t> a complementary strand.</a:t>
            </a:r>
          </a:p>
          <a:p>
            <a:endParaRPr lang="en-US" baseline="0" dirty="0" smtClean="0"/>
          </a:p>
          <a:p>
            <a:r>
              <a:rPr lang="en-US" baseline="0" dirty="0" smtClean="0"/>
              <a:t>The other technology is Pacific </a:t>
            </a:r>
            <a:r>
              <a:rPr lang="en-US" baseline="0" dirty="0" err="1" smtClean="0"/>
              <a:t>BioSciences</a:t>
            </a:r>
            <a:r>
              <a:rPr lang="en-US" baseline="0" dirty="0" smtClean="0"/>
              <a:t> Single molecule system which is based on a slide with tiny </a:t>
            </a:r>
            <a:r>
              <a:rPr lang="en-US" baseline="0" dirty="0" err="1" smtClean="0"/>
              <a:t>zeptoliter</a:t>
            </a:r>
            <a:r>
              <a:rPr lang="en-US" baseline="0" dirty="0" smtClean="0"/>
              <a:t> holes in it and DNA polymerase tethered to the bottom. When DNA is introduced the polymerase </a:t>
            </a:r>
            <a:r>
              <a:rPr lang="en-US" baseline="0" dirty="0" err="1" smtClean="0"/>
              <a:t>startes</a:t>
            </a:r>
            <a:r>
              <a:rPr lang="en-US" baseline="0" dirty="0" smtClean="0"/>
              <a:t> to </a:t>
            </a:r>
            <a:r>
              <a:rPr lang="en-US" baseline="0" dirty="0" err="1" smtClean="0"/>
              <a:t>synthesise</a:t>
            </a:r>
            <a:r>
              <a:rPr lang="en-US" baseline="0" dirty="0" smtClean="0"/>
              <a:t> and incorporates the </a:t>
            </a:r>
            <a:r>
              <a:rPr lang="en-US" baseline="0" dirty="0" err="1" smtClean="0"/>
              <a:t>fluorephores</a:t>
            </a:r>
            <a:r>
              <a:rPr lang="en-US" baseline="0" dirty="0" smtClean="0"/>
              <a:t> which are recorded as it goes, to get high accuracy each molecule has to be read multiple times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4</a:t>
            </a:fld>
            <a:endParaRPr lang="en-US"/>
          </a:p>
        </p:txBody>
      </p:sp>
    </p:spTree>
    <p:extLst>
      <p:ext uri="{BB962C8B-B14F-4D97-AF65-F5344CB8AC3E}">
        <p14:creationId xmlns:p14="http://schemas.microsoft.com/office/powerpoint/2010/main" val="21381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 different ways</a:t>
            </a:r>
            <a:r>
              <a:rPr lang="en-US" baseline="0" dirty="0" smtClean="0"/>
              <a:t> of preparing the </a:t>
            </a:r>
            <a:r>
              <a:rPr lang="en-US" baseline="0" dirty="0" smtClean="0"/>
              <a:t>RNA for </a:t>
            </a:r>
            <a:r>
              <a:rPr lang="en-US" baseline="0" dirty="0" smtClean="0"/>
              <a:t>sequencing that results in some extra information about reads. With Paired end and mate paired strategies then you get info about the distance between the reads. In Paired end you basically read both ends of a molecule that you more or less know the length of, these tend to be separated by about 500 </a:t>
            </a:r>
            <a:r>
              <a:rPr lang="en-US" baseline="0" dirty="0" err="1" smtClean="0"/>
              <a:t>bp</a:t>
            </a:r>
            <a:r>
              <a:rPr lang="en-US" baseline="0" dirty="0" smtClean="0"/>
              <a:t> in </a:t>
            </a:r>
            <a:r>
              <a:rPr lang="en-US" baseline="0" dirty="0" smtClean="0"/>
              <a:t>practice, this has advantages in alignment and assembly later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A2A6BC1-6DA0-8B4B-950A-5CDA7AB5A858}" type="slidenum">
              <a:rPr lang="en-US" smtClean="0"/>
              <a:t>5</a:t>
            </a:fld>
            <a:endParaRPr lang="en-US"/>
          </a:p>
        </p:txBody>
      </p:sp>
    </p:spTree>
    <p:extLst>
      <p:ext uri="{BB962C8B-B14F-4D97-AF65-F5344CB8AC3E}">
        <p14:creationId xmlns:p14="http://schemas.microsoft.com/office/powerpoint/2010/main" val="68235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some more practical</a:t>
            </a:r>
            <a:r>
              <a:rPr lang="en-US" baseline="0" dirty="0" smtClean="0"/>
              <a:t> differences, Illumina reads are much shorter, though that headline figure from </a:t>
            </a:r>
            <a:r>
              <a:rPr lang="en-US" baseline="0" dirty="0" err="1" smtClean="0"/>
              <a:t>PacBio</a:t>
            </a:r>
            <a:r>
              <a:rPr lang="en-US" baseline="0" dirty="0" smtClean="0"/>
              <a:t> is more like 5kb in practice. </a:t>
            </a:r>
            <a:r>
              <a:rPr lang="en-US" baseline="0" dirty="0" smtClean="0"/>
              <a:t>And as you can see the </a:t>
            </a:r>
            <a:r>
              <a:rPr lang="en-US" baseline="0" dirty="0" err="1" smtClean="0"/>
              <a:t>PacBio</a:t>
            </a:r>
            <a:r>
              <a:rPr lang="en-US" baseline="0" dirty="0" smtClean="0"/>
              <a:t> length gets you very close to the length of whole transcripts. </a:t>
            </a:r>
          </a:p>
          <a:p>
            <a:endParaRPr lang="en-US" baseline="0" dirty="0" smtClean="0"/>
          </a:p>
          <a:p>
            <a:r>
              <a:rPr lang="en-US" baseline="0" dirty="0" smtClean="0"/>
              <a:t>You </a:t>
            </a:r>
            <a:r>
              <a:rPr lang="en-US" baseline="0" dirty="0" smtClean="0"/>
              <a:t>do get many more reads from Illumina and much higher accuracy, but it isn’t cut and dried as to which you should use for every application, the decision will be very case dependent. These are the basic facts you should know though</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6</a:t>
            </a:fld>
            <a:endParaRPr lang="en-US"/>
          </a:p>
        </p:txBody>
      </p:sp>
    </p:spTree>
    <p:extLst>
      <p:ext uri="{BB962C8B-B14F-4D97-AF65-F5344CB8AC3E}">
        <p14:creationId xmlns:p14="http://schemas.microsoft.com/office/powerpoint/2010/main" val="204804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this is a typical</a:t>
            </a:r>
            <a:r>
              <a:rPr lang="en-US" baseline="0" dirty="0" smtClean="0"/>
              <a:t> </a:t>
            </a:r>
            <a:r>
              <a:rPr lang="en-US" baseline="0" dirty="0" err="1" smtClean="0"/>
              <a:t>RNAseq</a:t>
            </a:r>
            <a:r>
              <a:rPr lang="en-US" baseline="0" dirty="0" smtClean="0"/>
              <a:t> workflow. The key things to note here are that its an involved workflow that often n</a:t>
            </a:r>
            <a:r>
              <a:rPr lang="en-US" dirty="0" smtClean="0"/>
              <a:t>eeds </a:t>
            </a:r>
            <a:r>
              <a:rPr lang="en-US" dirty="0" smtClean="0"/>
              <a:t>more initial info </a:t>
            </a:r>
            <a:r>
              <a:rPr lang="en-US" dirty="0" smtClean="0"/>
              <a:t>than</a:t>
            </a:r>
            <a:r>
              <a:rPr lang="en-US" baseline="0" dirty="0" smtClean="0"/>
              <a:t> in genome assembly/</a:t>
            </a:r>
          </a:p>
          <a:p>
            <a:endParaRPr lang="en-US" baseline="0" dirty="0" smtClean="0"/>
          </a:p>
          <a:p>
            <a:r>
              <a:rPr lang="en-US" baseline="0" dirty="0" smtClean="0"/>
              <a:t>You’d start off with your sequence, usually paired end reads and then once that is </a:t>
            </a:r>
            <a:r>
              <a:rPr lang="en-US" baseline="0" dirty="0" err="1" smtClean="0"/>
              <a:t>QC’d</a:t>
            </a:r>
            <a:r>
              <a:rPr lang="en-US" baseline="0" dirty="0" smtClean="0"/>
              <a:t> and you’re happy with the quality you can go on to do an alignment of the reads to a reference genome, this of course requires you have a genome sequence to align to. It is possible to do completely de novo transcript assembly if you don’t have that.</a:t>
            </a:r>
          </a:p>
          <a:p>
            <a:endParaRPr lang="en-US" baseline="0" dirty="0" smtClean="0"/>
          </a:p>
          <a:p>
            <a:r>
              <a:rPr lang="en-US" baseline="0" dirty="0" smtClean="0"/>
              <a:t>Then there’s compilation and assembly of the alignments or assembly into actual transcript models and annotation of those models.</a:t>
            </a:r>
          </a:p>
          <a:p>
            <a:endParaRPr lang="en-US" baseline="0" dirty="0" smtClean="0"/>
          </a:p>
          <a:p>
            <a:r>
              <a:rPr lang="en-US" baseline="0" dirty="0" smtClean="0"/>
              <a:t>And once you know what transcripts you can start to quantify</a:t>
            </a:r>
          </a:p>
        </p:txBody>
      </p:sp>
      <p:sp>
        <p:nvSpPr>
          <p:cNvPr id="4" name="Slide Number Placeholder 3"/>
          <p:cNvSpPr>
            <a:spLocks noGrp="1"/>
          </p:cNvSpPr>
          <p:nvPr>
            <p:ph type="sldNum" sz="quarter" idx="10"/>
          </p:nvPr>
        </p:nvSpPr>
        <p:spPr/>
        <p:txBody>
          <a:bodyPr/>
          <a:lstStyle/>
          <a:p>
            <a:fld id="{3A2A6BC1-6DA0-8B4B-950A-5CDA7AB5A858}" type="slidenum">
              <a:rPr lang="en-US" smtClean="0"/>
              <a:t>7</a:t>
            </a:fld>
            <a:endParaRPr lang="en-US"/>
          </a:p>
        </p:txBody>
      </p:sp>
    </p:spTree>
    <p:extLst>
      <p:ext uri="{BB962C8B-B14F-4D97-AF65-F5344CB8AC3E}">
        <p14:creationId xmlns:p14="http://schemas.microsoft.com/office/powerpoint/2010/main" val="1612270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crucial step is alignment to the reference. This is done with custom high</a:t>
            </a:r>
            <a:r>
              <a:rPr lang="en-US" baseline="0" dirty="0" smtClean="0"/>
              <a:t> throughput tools. We can’t do old-style blast alignments with 100s of millions of reads because of the large computational  cost - </a:t>
            </a:r>
            <a:r>
              <a:rPr lang="en-US" dirty="0" smtClean="0"/>
              <a:t>those older</a:t>
            </a:r>
            <a:r>
              <a:rPr lang="en-US" baseline="0" dirty="0" smtClean="0"/>
              <a:t> algorithms </a:t>
            </a:r>
            <a:r>
              <a:rPr lang="en-US" dirty="0" smtClean="0"/>
              <a:t>don</a:t>
            </a:r>
            <a:r>
              <a:rPr lang="uk-UA" dirty="0" smtClean="0"/>
              <a:t>’</a:t>
            </a:r>
            <a:r>
              <a:rPr lang="en-US" dirty="0" smtClean="0"/>
              <a:t>t scale well up to</a:t>
            </a:r>
            <a:r>
              <a:rPr lang="en-US" baseline="0" dirty="0" smtClean="0"/>
              <a:t> data that size</a:t>
            </a:r>
            <a:r>
              <a:rPr lang="en-US" dirty="0" smtClean="0"/>
              <a:t>, </a:t>
            </a:r>
          </a:p>
          <a:p>
            <a:endParaRPr lang="en-US" dirty="0" smtClean="0"/>
          </a:p>
          <a:p>
            <a:r>
              <a:rPr lang="en-US" dirty="0" smtClean="0"/>
              <a:t>Newer programs based on structures called Burrows Wheeler</a:t>
            </a:r>
            <a:r>
              <a:rPr lang="en-US" baseline="0" dirty="0" smtClean="0"/>
              <a:t> </a:t>
            </a:r>
            <a:r>
              <a:rPr lang="en-US" baseline="0" dirty="0" err="1" smtClean="0"/>
              <a:t>Transfomr</a:t>
            </a:r>
            <a:r>
              <a:rPr lang="en-US" dirty="0" smtClean="0"/>
              <a:t> </a:t>
            </a:r>
            <a:r>
              <a:rPr lang="en-US" dirty="0" smtClean="0"/>
              <a:t>scale linearly </a:t>
            </a:r>
            <a:r>
              <a:rPr lang="en-US" dirty="0" smtClean="0"/>
              <a:t>so</a:t>
            </a:r>
            <a:r>
              <a:rPr lang="en-US" baseline="0" dirty="0" smtClean="0"/>
              <a:t> can handle this.</a:t>
            </a:r>
          </a:p>
          <a:p>
            <a:endParaRPr lang="en-US" baseline="0" dirty="0" smtClean="0"/>
          </a:p>
          <a:p>
            <a:r>
              <a:rPr lang="en-US" baseline="0" dirty="0" smtClean="0"/>
              <a:t>A significant issue is how to deal with introns, RNA doesn’t have them in the sequence so the read has to be split appropriately.</a:t>
            </a:r>
          </a:p>
          <a:p>
            <a:endParaRPr lang="en-US" baseline="0" dirty="0" smtClean="0"/>
          </a:p>
          <a:p>
            <a:r>
              <a:rPr lang="en-US" baseline="0" dirty="0" smtClean="0"/>
              <a:t>And as with all bioinformatics, there isn’t a magic button or solution that gives the right answer every time so you are going to be QC </a:t>
            </a:r>
            <a:r>
              <a:rPr lang="en-US" baseline="0" dirty="0" err="1" smtClean="0"/>
              <a:t>ing</a:t>
            </a:r>
            <a:r>
              <a:rPr lang="en-US" baseline="0" dirty="0" smtClean="0"/>
              <a:t> and comparing approaches throughout the process. </a:t>
            </a:r>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8</a:t>
            </a:fld>
            <a:endParaRPr lang="en-US"/>
          </a:p>
        </p:txBody>
      </p:sp>
    </p:spTree>
    <p:extLst>
      <p:ext uri="{BB962C8B-B14F-4D97-AF65-F5344CB8AC3E}">
        <p14:creationId xmlns:p14="http://schemas.microsoft.com/office/powerpoint/2010/main" val="788545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Which </a:t>
            </a:r>
            <a:r>
              <a:rPr lang="en-US" dirty="0" smtClean="0"/>
              <a:t>alignment and assembly</a:t>
            </a:r>
            <a:r>
              <a:rPr lang="en-US" baseline="0" dirty="0" smtClean="0"/>
              <a:t> </a:t>
            </a:r>
            <a:r>
              <a:rPr lang="en-US" dirty="0" smtClean="0"/>
              <a:t>strategy to take will</a:t>
            </a:r>
            <a:r>
              <a:rPr lang="en-US" baseline="0" dirty="0" smtClean="0"/>
              <a:t> depend on the application.</a:t>
            </a:r>
          </a:p>
          <a:p>
            <a:pPr>
              <a:defRPr/>
            </a:pPr>
            <a:endParaRPr lang="en-US" baseline="0" dirty="0" smtClean="0"/>
          </a:p>
          <a:p>
            <a:pPr>
              <a:defRPr/>
            </a:pPr>
            <a:r>
              <a:rPr lang="en-US" baseline="0" dirty="0" smtClean="0"/>
              <a:t>You’ll be best served with </a:t>
            </a:r>
            <a:r>
              <a:rPr lang="en-US" dirty="0" smtClean="0"/>
              <a:t>De </a:t>
            </a:r>
            <a:r>
              <a:rPr lang="en-US" dirty="0" smtClean="0"/>
              <a:t>novo assembly</a:t>
            </a:r>
          </a:p>
          <a:p>
            <a:pPr lvl="1">
              <a:defRPr/>
            </a:pPr>
            <a:r>
              <a:rPr lang="en-US" dirty="0" smtClean="0"/>
              <a:t>If a reference genome does not exist for the species being studied</a:t>
            </a:r>
          </a:p>
          <a:p>
            <a:pPr lvl="1">
              <a:defRPr/>
            </a:pPr>
            <a:r>
              <a:rPr lang="en-US" dirty="0" smtClean="0"/>
              <a:t> or If </a:t>
            </a:r>
            <a:r>
              <a:rPr lang="en-US" dirty="0" smtClean="0"/>
              <a:t>complex polymorphisms/mutations/haplotypes might be missed by comparing to the reference genome</a:t>
            </a:r>
          </a:p>
          <a:p>
            <a:pPr>
              <a:defRPr/>
            </a:pPr>
            <a:endParaRPr lang="en-US" dirty="0" smtClean="0"/>
          </a:p>
          <a:p>
            <a:pPr>
              <a:defRPr/>
            </a:pPr>
            <a:r>
              <a:rPr lang="en-US" dirty="0" smtClean="0"/>
              <a:t>Aligning </a:t>
            </a:r>
            <a:r>
              <a:rPr lang="en-US" dirty="0" smtClean="0"/>
              <a:t>to </a:t>
            </a:r>
            <a:r>
              <a:rPr lang="en-US" dirty="0" smtClean="0"/>
              <a:t>a transcriptome – so gene model or CDS </a:t>
            </a:r>
            <a:r>
              <a:rPr lang="en-US" dirty="0" err="1" smtClean="0"/>
              <a:t>seqeunce</a:t>
            </a:r>
            <a:r>
              <a:rPr lang="en-US" dirty="0" smtClean="0"/>
              <a:t> is best </a:t>
            </a:r>
            <a:endParaRPr lang="en-US" dirty="0" smtClean="0"/>
          </a:p>
          <a:p>
            <a:pPr lvl="1">
              <a:defRPr/>
            </a:pPr>
            <a:r>
              <a:rPr lang="en-US" dirty="0" smtClean="0"/>
              <a:t>If you have short reads (&lt; </a:t>
            </a:r>
            <a:r>
              <a:rPr lang="en-US" dirty="0" smtClean="0"/>
              <a:t>50bp)</a:t>
            </a:r>
          </a:p>
          <a:p>
            <a:pPr lvl="1">
              <a:defRPr/>
            </a:pPr>
            <a:endParaRPr lang="en-US" dirty="0" smtClean="0"/>
          </a:p>
          <a:p>
            <a:pPr>
              <a:defRPr/>
            </a:pPr>
            <a:r>
              <a:rPr lang="en-US" dirty="0" smtClean="0"/>
              <a:t>Aligning to a </a:t>
            </a:r>
            <a:r>
              <a:rPr lang="en-US" dirty="0" smtClean="0"/>
              <a:t>reference </a:t>
            </a:r>
            <a:r>
              <a:rPr lang="en-US" dirty="0" smtClean="0"/>
              <a:t>genome is still generally a good idea</a:t>
            </a:r>
            <a:r>
              <a:rPr lang="en-US" baseline="0" dirty="0" smtClean="0"/>
              <a:t> </a:t>
            </a:r>
            <a:r>
              <a:rPr lang="en-US" dirty="0" smtClean="0"/>
              <a:t>In all </a:t>
            </a:r>
            <a:r>
              <a:rPr lang="en-US" dirty="0" smtClean="0"/>
              <a:t>other </a:t>
            </a:r>
            <a:r>
              <a:rPr lang="en-US" dirty="0" smtClean="0"/>
              <a:t>cases, but you may be advised to mix it up with a completely de novo assembly to</a:t>
            </a:r>
            <a:r>
              <a:rPr lang="en-US" baseline="0" dirty="0" smtClean="0"/>
              <a:t> help guard against errors in the reference genome</a:t>
            </a:r>
            <a:endParaRPr lang="en-US" dirty="0" smtClean="0"/>
          </a:p>
          <a:p>
            <a:pPr>
              <a:defRPr/>
            </a:pPr>
            <a:endParaRPr lang="en-US" dirty="0" smtClean="0"/>
          </a:p>
          <a:p>
            <a:pPr>
              <a:defRPr/>
            </a:pPr>
            <a:r>
              <a:rPr lang="en-US" dirty="0" smtClean="0"/>
              <a:t>Each strategy involves different alignment/assembly tools</a:t>
            </a:r>
          </a:p>
          <a:p>
            <a:endParaRPr lang="en-US" dirty="0"/>
          </a:p>
        </p:txBody>
      </p:sp>
      <p:sp>
        <p:nvSpPr>
          <p:cNvPr id="4" name="Slide Number Placeholder 3"/>
          <p:cNvSpPr>
            <a:spLocks noGrp="1"/>
          </p:cNvSpPr>
          <p:nvPr>
            <p:ph type="sldNum" sz="quarter" idx="10"/>
          </p:nvPr>
        </p:nvSpPr>
        <p:spPr/>
        <p:txBody>
          <a:bodyPr/>
          <a:lstStyle/>
          <a:p>
            <a:fld id="{3A2A6BC1-6DA0-8B4B-950A-5CDA7AB5A858}" type="slidenum">
              <a:rPr lang="en-US" smtClean="0"/>
              <a:t>9</a:t>
            </a:fld>
            <a:endParaRPr lang="en-US"/>
          </a:p>
        </p:txBody>
      </p:sp>
    </p:spTree>
    <p:extLst>
      <p:ext uri="{BB962C8B-B14F-4D97-AF65-F5344CB8AC3E}">
        <p14:creationId xmlns:p14="http://schemas.microsoft.com/office/powerpoint/2010/main" val="321577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4237086"/>
            <a:ext cx="9144000" cy="152606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343222" y="4568902"/>
            <a:ext cx="4862308" cy="830997"/>
          </a:xfrm>
          <a:prstGeom prst="rect">
            <a:avLst/>
          </a:prstGeom>
          <a:noFill/>
        </p:spPr>
        <p:txBody>
          <a:bodyPr wrap="square" rtlCol="0">
            <a:spAutoFit/>
          </a:bodyPr>
          <a:lstStyle/>
          <a:p>
            <a:r>
              <a:rPr lang="en-US" sz="4800" b="0" i="0" dirty="0" smtClean="0">
                <a:latin typeface="+mn-lt"/>
                <a:cs typeface="Futura Condensed"/>
              </a:rPr>
              <a:t>Title Here</a:t>
            </a:r>
            <a:endParaRPr lang="en-US" sz="4800" b="0" i="0" dirty="0">
              <a:latin typeface="+mn-lt"/>
              <a:cs typeface="Futura Condensed"/>
            </a:endParaRPr>
          </a:p>
        </p:txBody>
      </p:sp>
      <p:sp>
        <p:nvSpPr>
          <p:cNvPr id="9" name="TextBox 8"/>
          <p:cNvSpPr txBox="1"/>
          <p:nvPr userDrawn="1"/>
        </p:nvSpPr>
        <p:spPr>
          <a:xfrm>
            <a:off x="5517290" y="4537822"/>
            <a:ext cx="3626710" cy="1384995"/>
          </a:xfrm>
          <a:prstGeom prst="rect">
            <a:avLst/>
          </a:prstGeom>
          <a:noFill/>
        </p:spPr>
        <p:txBody>
          <a:bodyPr wrap="square" rtlCol="0">
            <a:spAutoFit/>
          </a:bodyPr>
          <a:lstStyle/>
          <a:p>
            <a:r>
              <a:rPr lang="en-US" sz="2800" b="0" i="0" dirty="0" smtClean="0">
                <a:latin typeface="+mn-lt"/>
                <a:cs typeface="Futura"/>
              </a:rPr>
              <a:t>@</a:t>
            </a:r>
            <a:r>
              <a:rPr lang="en-US" sz="2800" b="0" i="0" dirty="0" err="1" smtClean="0">
                <a:latin typeface="+mn-lt"/>
                <a:cs typeface="Futura"/>
              </a:rPr>
              <a:t>danmaclean</a:t>
            </a:r>
            <a:endParaRPr lang="en-US" sz="2800" b="0" i="0" dirty="0" smtClean="0">
              <a:latin typeface="+mn-lt"/>
              <a:cs typeface="Futura"/>
            </a:endParaRPr>
          </a:p>
          <a:p>
            <a:r>
              <a:rPr lang="en-US" sz="2800" b="0" i="0" dirty="0" smtClean="0">
                <a:latin typeface="+mn-lt"/>
                <a:cs typeface="Futura"/>
              </a:rPr>
              <a:t>dan.maclean@tsl.ac.uk</a:t>
            </a:r>
          </a:p>
          <a:p>
            <a:endParaRPr lang="en-US" sz="2800" b="0" i="0" dirty="0" smtClean="0">
              <a:latin typeface="Futura"/>
              <a:cs typeface="Futura"/>
            </a:endParaRPr>
          </a:p>
        </p:txBody>
      </p:sp>
    </p:spTree>
    <p:extLst>
      <p:ext uri="{BB962C8B-B14F-4D97-AF65-F5344CB8AC3E}">
        <p14:creationId xmlns:p14="http://schemas.microsoft.com/office/powerpoint/2010/main" val="223290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175205"/>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17597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1" y="5450644"/>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2" y="5625849"/>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86461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0" y="175205"/>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
        <p:nvSpPr>
          <p:cNvPr id="2" name="TextBox 1"/>
          <p:cNvSpPr txBox="1"/>
          <p:nvPr userDrawn="1"/>
        </p:nvSpPr>
        <p:spPr>
          <a:xfrm>
            <a:off x="0" y="1006202"/>
            <a:ext cx="9144000" cy="400110"/>
          </a:xfrm>
          <a:prstGeom prst="rect">
            <a:avLst/>
          </a:prstGeom>
          <a:noFill/>
        </p:spPr>
        <p:txBody>
          <a:bodyPr wrap="square" rtlCol="0">
            <a:spAutoFit/>
          </a:bodyPr>
          <a:lstStyle/>
          <a:p>
            <a:pPr algn="ctr"/>
            <a:r>
              <a:rPr lang="en-US" sz="2000" b="1" i="1" dirty="0" smtClean="0">
                <a:solidFill>
                  <a:srgbClr val="03317B"/>
                </a:solidFill>
              </a:rPr>
              <a:t>Sub point here</a:t>
            </a:r>
            <a:endParaRPr lang="en-US" sz="2000" b="1" i="1" dirty="0">
              <a:solidFill>
                <a:srgbClr val="03317B"/>
              </a:solidFill>
            </a:endParaRPr>
          </a:p>
        </p:txBody>
      </p:sp>
    </p:spTree>
    <p:extLst>
      <p:ext uri="{BB962C8B-B14F-4D97-AF65-F5344CB8AC3E}">
        <p14:creationId xmlns:p14="http://schemas.microsoft.com/office/powerpoint/2010/main" val="8154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1" y="3203737"/>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3481919"/>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72512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extBox 1"/>
          <p:cNvSpPr txBox="1"/>
          <p:nvPr userDrawn="1"/>
        </p:nvSpPr>
        <p:spPr>
          <a:xfrm>
            <a:off x="858055" y="987195"/>
            <a:ext cx="1510176" cy="369332"/>
          </a:xfrm>
          <a:prstGeom prst="rect">
            <a:avLst/>
          </a:prstGeom>
          <a:solidFill>
            <a:srgbClr val="03317B"/>
          </a:solidFill>
        </p:spPr>
        <p:txBody>
          <a:bodyPr wrap="square" rtlCol="0">
            <a:spAutoFit/>
          </a:bodyPr>
          <a:lstStyle/>
          <a:p>
            <a:r>
              <a:rPr lang="en-US" dirty="0" smtClean="0">
                <a:solidFill>
                  <a:srgbClr val="FBD128"/>
                </a:solidFill>
              </a:rPr>
              <a:t>Callout Text</a:t>
            </a:r>
            <a:endParaRPr lang="en-US" dirty="0">
              <a:solidFill>
                <a:srgbClr val="FBD128"/>
              </a:solidFill>
            </a:endParaRPr>
          </a:p>
        </p:txBody>
      </p:sp>
    </p:spTree>
    <p:extLst>
      <p:ext uri="{BB962C8B-B14F-4D97-AF65-F5344CB8AC3E}">
        <p14:creationId xmlns:p14="http://schemas.microsoft.com/office/powerpoint/2010/main" val="32853484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0E17535A-2FAD-B845-8C97-01D8E5FC736C}" type="slidenum">
              <a:rPr lang="en-US" altLang="en-US"/>
              <a:pPr/>
              <a:t>‹#›</a:t>
            </a:fld>
            <a:endParaRPr lang="en-US" altLang="en-US"/>
          </a:p>
        </p:txBody>
      </p:sp>
    </p:spTree>
    <p:extLst>
      <p:ext uri="{BB962C8B-B14F-4D97-AF65-F5344CB8AC3E}">
        <p14:creationId xmlns:p14="http://schemas.microsoft.com/office/powerpoint/2010/main" val="16256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Module 1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a:prstGeom prst="rect">
            <a:avLst/>
          </a:prstGeo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a:prstGeom prst="rect">
            <a:avLst/>
          </a:prstGeo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592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rgbClr val="03317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hyperlink" Target="http://wwwdev.ebi.ac.uk/fg/hts_mappers/" TargetMode="External"/><Relationship Id="rId4"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jpeg"/><Relationship Id="rId8"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56000"/>
          </a:blip>
          <a:stretch>
            <a:fillRect/>
          </a:stretch>
        </p:blipFill>
        <p:spPr>
          <a:xfrm>
            <a:off x="0" y="50800"/>
            <a:ext cx="9144000" cy="6748622"/>
          </a:xfrm>
          <a:prstGeom prst="rect">
            <a:avLst/>
          </a:prstGeom>
        </p:spPr>
      </p:pic>
      <p:sp>
        <p:nvSpPr>
          <p:cNvPr id="4" name="TextBox 3"/>
          <p:cNvSpPr txBox="1"/>
          <p:nvPr/>
        </p:nvSpPr>
        <p:spPr>
          <a:xfrm>
            <a:off x="464458" y="369816"/>
            <a:ext cx="8447314" cy="1569660"/>
          </a:xfrm>
          <a:prstGeom prst="rect">
            <a:avLst/>
          </a:prstGeom>
          <a:solidFill>
            <a:schemeClr val="tx1">
              <a:lumMod val="50000"/>
              <a:alpha val="76000"/>
            </a:schemeClr>
          </a:solidFill>
        </p:spPr>
        <p:txBody>
          <a:bodyPr wrap="square" rtlCol="0">
            <a:spAutoFit/>
          </a:bodyPr>
          <a:lstStyle/>
          <a:p>
            <a:pPr algn="ctr">
              <a:lnSpc>
                <a:spcPct val="150000"/>
              </a:lnSpc>
            </a:pPr>
            <a:r>
              <a:rPr lang="en-US" sz="3200" dirty="0" smtClean="0">
                <a:solidFill>
                  <a:schemeClr val="bg1"/>
                </a:solidFill>
                <a:latin typeface="+mj-lt"/>
              </a:rPr>
              <a:t>RNA </a:t>
            </a:r>
            <a:r>
              <a:rPr lang="en-US" sz="3200" dirty="0" err="1" smtClean="0">
                <a:solidFill>
                  <a:schemeClr val="bg1"/>
                </a:solidFill>
                <a:latin typeface="+mj-lt"/>
              </a:rPr>
              <a:t>Seq</a:t>
            </a:r>
            <a:endParaRPr lang="en-US" sz="3200" dirty="0" smtClean="0">
              <a:solidFill>
                <a:schemeClr val="bg1"/>
              </a:solidFill>
              <a:latin typeface="+mj-lt"/>
            </a:endParaRPr>
          </a:p>
          <a:p>
            <a:pPr algn="ctr">
              <a:lnSpc>
                <a:spcPct val="150000"/>
              </a:lnSpc>
            </a:pPr>
            <a:r>
              <a:rPr lang="en-US" sz="3200" dirty="0" smtClean="0">
                <a:solidFill>
                  <a:schemeClr val="bg1"/>
                </a:solidFill>
                <a:latin typeface="+mj-lt"/>
              </a:rPr>
              <a:t>Best Practices, Best Tools</a:t>
            </a:r>
            <a:endParaRPr lang="en-US" sz="3200" dirty="0">
              <a:solidFill>
                <a:schemeClr val="bg1"/>
              </a:solidFill>
              <a:latin typeface="+mj-lt"/>
            </a:endParaRPr>
          </a:p>
        </p:txBody>
      </p:sp>
    </p:spTree>
    <p:extLst>
      <p:ext uri="{BB962C8B-B14F-4D97-AF65-F5344CB8AC3E}">
        <p14:creationId xmlns:p14="http://schemas.microsoft.com/office/powerpoint/2010/main" val="45245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Tools</a:t>
            </a:r>
          </a:p>
        </p:txBody>
      </p:sp>
      <p:sp>
        <p:nvSpPr>
          <p:cNvPr id="22" name="TextBox 21"/>
          <p:cNvSpPr txBox="1"/>
          <p:nvPr/>
        </p:nvSpPr>
        <p:spPr>
          <a:xfrm>
            <a:off x="7352744" y="4171569"/>
            <a:ext cx="1188955" cy="110787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dirty="0">
                <a:solidFill>
                  <a:srgbClr val="FF0000"/>
                </a:solidFill>
              </a:rPr>
              <a:t>RNA</a:t>
            </a:r>
          </a:p>
          <a:p>
            <a:pPr>
              <a:defRPr/>
            </a:pPr>
            <a:r>
              <a:rPr lang="en-US" sz="1600" dirty="0">
                <a:solidFill>
                  <a:srgbClr val="E652DA"/>
                </a:solidFill>
              </a:rPr>
              <a:t>Bisulfite</a:t>
            </a:r>
          </a:p>
          <a:p>
            <a:pPr>
              <a:defRPr/>
            </a:pPr>
            <a:r>
              <a:rPr lang="en-US" sz="1600" dirty="0">
                <a:solidFill>
                  <a:srgbClr val="0000FF"/>
                </a:solidFill>
              </a:rPr>
              <a:t>DNA</a:t>
            </a:r>
          </a:p>
          <a:p>
            <a:pPr>
              <a:defRPr/>
            </a:pPr>
            <a:r>
              <a:rPr lang="en-US" sz="1600" dirty="0">
                <a:solidFill>
                  <a:srgbClr val="20FF38"/>
                </a:solidFill>
              </a:rPr>
              <a:t>microRNA</a:t>
            </a:r>
          </a:p>
        </p:txBody>
      </p:sp>
      <p:sp>
        <p:nvSpPr>
          <p:cNvPr id="23" name="TextBox 6"/>
          <p:cNvSpPr txBox="1">
            <a:spLocks noChangeArrowheads="1"/>
          </p:cNvSpPr>
          <p:nvPr/>
        </p:nvSpPr>
        <p:spPr bwMode="auto">
          <a:xfrm>
            <a:off x="1905889" y="6497143"/>
            <a:ext cx="397986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hlinkClick r:id="rId3"/>
              </a:rPr>
              <a:t>http://wwwdev.ebi.ac.uk/fg/hts_mappers/</a:t>
            </a:r>
            <a:endParaRPr lang="en-US" sz="1600" dirty="0"/>
          </a:p>
        </p:txBody>
      </p:sp>
      <p:pic>
        <p:nvPicPr>
          <p:cNvPr id="5" name="Picture 4"/>
          <p:cNvPicPr>
            <a:picLocks noChangeAspect="1"/>
          </p:cNvPicPr>
          <p:nvPr/>
        </p:nvPicPr>
        <p:blipFill>
          <a:blip r:embed="rId4"/>
          <a:stretch>
            <a:fillRect/>
          </a:stretch>
        </p:blipFill>
        <p:spPr>
          <a:xfrm>
            <a:off x="794011" y="961330"/>
            <a:ext cx="6410452" cy="5405479"/>
          </a:xfrm>
          <a:prstGeom prst="rect">
            <a:avLst/>
          </a:prstGeom>
        </p:spPr>
      </p:pic>
    </p:spTree>
    <p:extLst>
      <p:ext uri="{BB962C8B-B14F-4D97-AF65-F5344CB8AC3E}">
        <p14:creationId xmlns:p14="http://schemas.microsoft.com/office/powerpoint/2010/main" val="138899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Splice Aware Aligners </a:t>
            </a:r>
            <a:r>
              <a:rPr lang="en-US" sz="3200" dirty="0" smtClean="0">
                <a:solidFill>
                  <a:schemeClr val="bg1"/>
                </a:solidFill>
                <a:latin typeface="+mj-lt"/>
              </a:rPr>
              <a:t>– </a:t>
            </a:r>
            <a:r>
              <a:rPr lang="en-US" sz="3200" dirty="0" err="1" smtClean="0">
                <a:solidFill>
                  <a:schemeClr val="bg1"/>
                </a:solidFill>
                <a:latin typeface="+mj-lt"/>
              </a:rPr>
              <a:t>Tophat</a:t>
            </a:r>
            <a:r>
              <a:rPr lang="en-US" sz="3200" dirty="0" smtClean="0">
                <a:solidFill>
                  <a:schemeClr val="bg1"/>
                </a:solidFill>
                <a:latin typeface="+mj-lt"/>
              </a:rPr>
              <a:t>/Bowtie</a:t>
            </a:r>
            <a:endParaRPr lang="en-US" sz="3200" dirty="0" smtClean="0">
              <a:solidFill>
                <a:schemeClr val="bg1"/>
              </a:solidFill>
              <a:latin typeface="+mj-lt"/>
            </a:endParaRPr>
          </a:p>
        </p:txBody>
      </p:sp>
      <p:sp>
        <p:nvSpPr>
          <p:cNvPr id="3" name="Rectangle 2"/>
          <p:cNvSpPr/>
          <p:nvPr/>
        </p:nvSpPr>
        <p:spPr>
          <a:xfrm>
            <a:off x="195269" y="1093734"/>
            <a:ext cx="3247877" cy="369332"/>
          </a:xfrm>
          <a:prstGeom prst="rect">
            <a:avLst/>
          </a:prstGeom>
        </p:spPr>
        <p:txBody>
          <a:bodyPr wrap="none">
            <a:spAutoFit/>
          </a:bodyPr>
          <a:lstStyle/>
          <a:p>
            <a:r>
              <a:rPr lang="en-US" dirty="0"/>
              <a:t>RNA-</a:t>
            </a:r>
            <a:r>
              <a:rPr lang="en-US" dirty="0" err="1"/>
              <a:t>seq</a:t>
            </a:r>
            <a:r>
              <a:rPr lang="en-US" dirty="0"/>
              <a:t> reads may span </a:t>
            </a:r>
            <a:r>
              <a:rPr lang="en-US" dirty="0" smtClean="0"/>
              <a:t>introns</a:t>
            </a:r>
            <a:endParaRPr lang="en-US" dirty="0"/>
          </a:p>
        </p:txBody>
      </p:sp>
      <p:sp>
        <p:nvSpPr>
          <p:cNvPr id="16" name="Rectangle 2"/>
          <p:cNvSpPr>
            <a:spLocks noChangeArrowheads="1"/>
          </p:cNvSpPr>
          <p:nvPr/>
        </p:nvSpPr>
        <p:spPr bwMode="auto">
          <a:xfrm>
            <a:off x="5616575" y="1763713"/>
            <a:ext cx="2303463" cy="144462"/>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Rectangle 3"/>
          <p:cNvSpPr>
            <a:spLocks noChangeArrowheads="1"/>
          </p:cNvSpPr>
          <p:nvPr/>
        </p:nvSpPr>
        <p:spPr bwMode="auto">
          <a:xfrm>
            <a:off x="1439863" y="1728788"/>
            <a:ext cx="2303462" cy="144462"/>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Rectangle 4"/>
          <p:cNvSpPr>
            <a:spLocks noChangeArrowheads="1"/>
          </p:cNvSpPr>
          <p:nvPr/>
        </p:nvSpPr>
        <p:spPr bwMode="auto">
          <a:xfrm>
            <a:off x="1439863" y="1728788"/>
            <a:ext cx="1150937" cy="144462"/>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Text Box 5"/>
          <p:cNvSpPr txBox="1">
            <a:spLocks noChangeArrowheads="1"/>
          </p:cNvSpPr>
          <p:nvPr/>
        </p:nvSpPr>
        <p:spPr bwMode="auto">
          <a:xfrm>
            <a:off x="2087563" y="1944688"/>
            <a:ext cx="9413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a:t>Read X</a:t>
            </a:r>
          </a:p>
        </p:txBody>
      </p:sp>
      <p:sp>
        <p:nvSpPr>
          <p:cNvPr id="22" name="Text Box 6"/>
          <p:cNvSpPr txBox="1">
            <a:spLocks noChangeArrowheads="1"/>
          </p:cNvSpPr>
          <p:nvPr/>
        </p:nvSpPr>
        <p:spPr bwMode="auto">
          <a:xfrm>
            <a:off x="6408738" y="1957388"/>
            <a:ext cx="93662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a:t>Read Y</a:t>
            </a:r>
          </a:p>
        </p:txBody>
      </p:sp>
      <p:sp>
        <p:nvSpPr>
          <p:cNvPr id="23" name="Rectangle 7"/>
          <p:cNvSpPr>
            <a:spLocks noChangeArrowheads="1"/>
          </p:cNvSpPr>
          <p:nvPr/>
        </p:nvSpPr>
        <p:spPr bwMode="auto">
          <a:xfrm>
            <a:off x="263271" y="2556320"/>
            <a:ext cx="2627313" cy="144462"/>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Rectangle 8"/>
          <p:cNvSpPr>
            <a:spLocks noChangeArrowheads="1"/>
          </p:cNvSpPr>
          <p:nvPr/>
        </p:nvSpPr>
        <p:spPr bwMode="auto">
          <a:xfrm>
            <a:off x="4835271" y="2557907"/>
            <a:ext cx="4140200" cy="144463"/>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Line 9"/>
          <p:cNvSpPr>
            <a:spLocks noChangeShapeType="1"/>
          </p:cNvSpPr>
          <p:nvPr/>
        </p:nvSpPr>
        <p:spPr bwMode="auto">
          <a:xfrm>
            <a:off x="2890584" y="2629345"/>
            <a:ext cx="1944687" cy="1587"/>
          </a:xfrm>
          <a:prstGeom prst="line">
            <a:avLst/>
          </a:prstGeom>
          <a:noFill/>
          <a:ln w="9525"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8" name="Text Box 11"/>
          <p:cNvSpPr txBox="1">
            <a:spLocks noChangeArrowheads="1"/>
          </p:cNvSpPr>
          <p:nvPr/>
        </p:nvSpPr>
        <p:spPr bwMode="auto">
          <a:xfrm>
            <a:off x="1080920" y="2776913"/>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a:t>Exon 1</a:t>
            </a:r>
          </a:p>
        </p:txBody>
      </p:sp>
      <p:sp>
        <p:nvSpPr>
          <p:cNvPr id="29" name="Text Box 12"/>
          <p:cNvSpPr txBox="1">
            <a:spLocks noChangeArrowheads="1"/>
          </p:cNvSpPr>
          <p:nvPr/>
        </p:nvSpPr>
        <p:spPr bwMode="auto">
          <a:xfrm>
            <a:off x="6565907" y="2776913"/>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a:t>Exon 2</a:t>
            </a:r>
          </a:p>
        </p:txBody>
      </p:sp>
      <p:sp>
        <p:nvSpPr>
          <p:cNvPr id="31" name="Rectangle 2"/>
          <p:cNvSpPr>
            <a:spLocks noChangeArrowheads="1"/>
          </p:cNvSpPr>
          <p:nvPr/>
        </p:nvSpPr>
        <p:spPr bwMode="auto">
          <a:xfrm>
            <a:off x="374657" y="3901294"/>
            <a:ext cx="2303462" cy="144463"/>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2" name="Rectangle 3"/>
          <p:cNvSpPr>
            <a:spLocks noChangeArrowheads="1"/>
          </p:cNvSpPr>
          <p:nvPr/>
        </p:nvSpPr>
        <p:spPr bwMode="auto">
          <a:xfrm rot="1380000">
            <a:off x="3420269" y="3473482"/>
            <a:ext cx="2303462" cy="144463"/>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3" name="Rectangle 4"/>
          <p:cNvSpPr>
            <a:spLocks noChangeArrowheads="1"/>
          </p:cNvSpPr>
          <p:nvPr/>
        </p:nvSpPr>
        <p:spPr bwMode="auto">
          <a:xfrm rot="1380000">
            <a:off x="3452497" y="3236468"/>
            <a:ext cx="1150937" cy="144463"/>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4" name="Text Box 5"/>
          <p:cNvSpPr txBox="1">
            <a:spLocks noChangeArrowheads="1"/>
          </p:cNvSpPr>
          <p:nvPr/>
        </p:nvSpPr>
        <p:spPr bwMode="auto">
          <a:xfrm rot="1380000">
            <a:off x="3931451" y="3849812"/>
            <a:ext cx="9413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X</a:t>
            </a:r>
          </a:p>
        </p:txBody>
      </p:sp>
      <p:sp>
        <p:nvSpPr>
          <p:cNvPr id="35" name="Text Box 6"/>
          <p:cNvSpPr txBox="1">
            <a:spLocks noChangeArrowheads="1"/>
          </p:cNvSpPr>
          <p:nvPr/>
        </p:nvSpPr>
        <p:spPr bwMode="auto">
          <a:xfrm>
            <a:off x="1057902" y="4094969"/>
            <a:ext cx="93662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Y</a:t>
            </a:r>
          </a:p>
        </p:txBody>
      </p:sp>
      <p:sp>
        <p:nvSpPr>
          <p:cNvPr id="36" name="Rectangle 7"/>
          <p:cNvSpPr>
            <a:spLocks noChangeArrowheads="1"/>
          </p:cNvSpPr>
          <p:nvPr/>
        </p:nvSpPr>
        <p:spPr bwMode="auto">
          <a:xfrm>
            <a:off x="195269" y="4514069"/>
            <a:ext cx="2627313" cy="144463"/>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8" name="Rectangle 8"/>
          <p:cNvSpPr>
            <a:spLocks noChangeArrowheads="1"/>
          </p:cNvSpPr>
          <p:nvPr/>
        </p:nvSpPr>
        <p:spPr bwMode="auto">
          <a:xfrm>
            <a:off x="4767269" y="4514069"/>
            <a:ext cx="4140200" cy="144463"/>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39" name="Line 9"/>
          <p:cNvSpPr>
            <a:spLocks noChangeShapeType="1"/>
          </p:cNvSpPr>
          <p:nvPr/>
        </p:nvSpPr>
        <p:spPr bwMode="auto">
          <a:xfrm>
            <a:off x="2822582" y="4585507"/>
            <a:ext cx="1944687" cy="1587"/>
          </a:xfrm>
          <a:prstGeom prst="line">
            <a:avLst/>
          </a:prstGeom>
          <a:noFill/>
          <a:ln w="9525"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000"/>
          </a:p>
        </p:txBody>
      </p:sp>
      <p:sp>
        <p:nvSpPr>
          <p:cNvPr id="40" name="Text Box 10"/>
          <p:cNvSpPr txBox="1">
            <a:spLocks noChangeArrowheads="1"/>
          </p:cNvSpPr>
          <p:nvPr/>
        </p:nvSpPr>
        <p:spPr bwMode="auto">
          <a:xfrm>
            <a:off x="3786194" y="4828300"/>
            <a:ext cx="1231900"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a:t>Reference</a:t>
            </a:r>
          </a:p>
        </p:txBody>
      </p:sp>
      <p:sp>
        <p:nvSpPr>
          <p:cNvPr id="41" name="Text Box 11"/>
          <p:cNvSpPr txBox="1">
            <a:spLocks noChangeArrowheads="1"/>
          </p:cNvSpPr>
          <p:nvPr/>
        </p:nvSpPr>
        <p:spPr bwMode="auto">
          <a:xfrm>
            <a:off x="994569" y="4780769"/>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2000"/>
              <a:t>Exon 1</a:t>
            </a:r>
          </a:p>
        </p:txBody>
      </p:sp>
      <p:sp>
        <p:nvSpPr>
          <p:cNvPr id="42" name="Text Box 12"/>
          <p:cNvSpPr txBox="1">
            <a:spLocks noChangeArrowheads="1"/>
          </p:cNvSpPr>
          <p:nvPr/>
        </p:nvSpPr>
        <p:spPr bwMode="auto">
          <a:xfrm>
            <a:off x="6565907" y="4817620"/>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2000"/>
              <a:t>Exon 2</a:t>
            </a:r>
          </a:p>
        </p:txBody>
      </p:sp>
      <p:sp>
        <p:nvSpPr>
          <p:cNvPr id="43" name="Text Box 13"/>
          <p:cNvSpPr txBox="1">
            <a:spLocks noChangeArrowheads="1"/>
          </p:cNvSpPr>
          <p:nvPr/>
        </p:nvSpPr>
        <p:spPr bwMode="auto">
          <a:xfrm>
            <a:off x="5585430" y="3413931"/>
            <a:ext cx="647700" cy="10271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94896"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6000"/>
              <a:t>?</a:t>
            </a:r>
          </a:p>
        </p:txBody>
      </p:sp>
      <p:sp>
        <p:nvSpPr>
          <p:cNvPr id="44" name="Text Box 14"/>
          <p:cNvSpPr txBox="1">
            <a:spLocks noChangeArrowheads="1"/>
          </p:cNvSpPr>
          <p:nvPr/>
        </p:nvSpPr>
        <p:spPr bwMode="auto">
          <a:xfrm>
            <a:off x="6927187" y="3985771"/>
            <a:ext cx="1841500"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2000" dirty="0"/>
              <a:t>Map with Bowtie</a:t>
            </a:r>
          </a:p>
        </p:txBody>
      </p:sp>
      <p:sp>
        <p:nvSpPr>
          <p:cNvPr id="45" name="AutoShape 15"/>
          <p:cNvSpPr>
            <a:spLocks noChangeArrowheads="1"/>
          </p:cNvSpPr>
          <p:nvPr/>
        </p:nvSpPr>
        <p:spPr bwMode="auto">
          <a:xfrm>
            <a:off x="5139705" y="5427956"/>
            <a:ext cx="1960563" cy="979487"/>
          </a:xfrm>
          <a:prstGeom prst="can">
            <a:avLst>
              <a:gd name="adj" fmla="val 25000"/>
            </a:avLst>
          </a:prstGeom>
          <a:solidFill>
            <a:srgbClr val="FF3333"/>
          </a:solidFill>
          <a:ln w="9525" cap="flat">
            <a:solidFill>
              <a:srgbClr val="111111"/>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6" name="AutoShape 16"/>
          <p:cNvSpPr>
            <a:spLocks noChangeArrowheads="1"/>
          </p:cNvSpPr>
          <p:nvPr/>
        </p:nvSpPr>
        <p:spPr bwMode="auto">
          <a:xfrm>
            <a:off x="1620218" y="5427956"/>
            <a:ext cx="1960562" cy="1011237"/>
          </a:xfrm>
          <a:prstGeom prst="can">
            <a:avLst>
              <a:gd name="adj" fmla="val 25000"/>
            </a:avLst>
          </a:prstGeom>
          <a:solidFill>
            <a:srgbClr val="CCFFCC"/>
          </a:solidFill>
          <a:ln w="9525" cap="flat">
            <a:solidFill>
              <a:srgbClr val="111111"/>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7" name="Rectangle 17"/>
          <p:cNvSpPr>
            <a:spLocks noChangeArrowheads="1"/>
          </p:cNvSpPr>
          <p:nvPr/>
        </p:nvSpPr>
        <p:spPr bwMode="auto">
          <a:xfrm>
            <a:off x="1771030" y="6096293"/>
            <a:ext cx="1608138" cy="65088"/>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8" name="Rectangle 18"/>
          <p:cNvSpPr>
            <a:spLocks noChangeArrowheads="1"/>
          </p:cNvSpPr>
          <p:nvPr/>
        </p:nvSpPr>
        <p:spPr bwMode="auto">
          <a:xfrm>
            <a:off x="5339730" y="6086768"/>
            <a:ext cx="1608138" cy="65088"/>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49" name="Rectangle 19"/>
          <p:cNvSpPr>
            <a:spLocks noChangeArrowheads="1"/>
          </p:cNvSpPr>
          <p:nvPr/>
        </p:nvSpPr>
        <p:spPr bwMode="auto">
          <a:xfrm>
            <a:off x="5339730" y="6086768"/>
            <a:ext cx="804863" cy="65088"/>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000"/>
          </a:p>
        </p:txBody>
      </p:sp>
      <p:sp>
        <p:nvSpPr>
          <p:cNvPr id="50" name="Text Box 20"/>
          <p:cNvSpPr txBox="1">
            <a:spLocks noChangeArrowheads="1"/>
          </p:cNvSpPr>
          <p:nvPr/>
        </p:nvSpPr>
        <p:spPr bwMode="auto">
          <a:xfrm>
            <a:off x="5616575" y="5702692"/>
            <a:ext cx="1263650"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2000" dirty="0"/>
              <a:t>Read X</a:t>
            </a:r>
          </a:p>
        </p:txBody>
      </p:sp>
      <p:sp>
        <p:nvSpPr>
          <p:cNvPr id="51" name="Text Box 21"/>
          <p:cNvSpPr txBox="1">
            <a:spLocks noChangeArrowheads="1"/>
          </p:cNvSpPr>
          <p:nvPr/>
        </p:nvSpPr>
        <p:spPr bwMode="auto">
          <a:xfrm>
            <a:off x="2107580" y="5688727"/>
            <a:ext cx="1671638"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ＭＳ Ｐゴシック" charset="0"/>
                <a:cs typeface="Droid Sans Fallback" charset="0"/>
              </a:defRPr>
            </a:lvl9pPr>
          </a:lstStyle>
          <a:p>
            <a:r>
              <a:rPr lang="en-CA" sz="2000" dirty="0"/>
              <a:t>Read Y</a:t>
            </a:r>
          </a:p>
        </p:txBody>
      </p:sp>
      <p:sp>
        <p:nvSpPr>
          <p:cNvPr id="52" name="Text Box 22"/>
          <p:cNvSpPr txBox="1">
            <a:spLocks noChangeArrowheads="1"/>
          </p:cNvSpPr>
          <p:nvPr/>
        </p:nvSpPr>
        <p:spPr bwMode="auto">
          <a:xfrm>
            <a:off x="61293" y="5923255"/>
            <a:ext cx="216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2000"/>
              <a:t>Aligned Bin</a:t>
            </a:r>
          </a:p>
        </p:txBody>
      </p:sp>
      <p:sp>
        <p:nvSpPr>
          <p:cNvPr id="53" name="Text Box 23"/>
          <p:cNvSpPr txBox="1">
            <a:spLocks noChangeArrowheads="1"/>
          </p:cNvSpPr>
          <p:nvPr/>
        </p:nvSpPr>
        <p:spPr bwMode="auto">
          <a:xfrm>
            <a:off x="7136406" y="5845293"/>
            <a:ext cx="2271713"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ＭＳ Ｐゴシック" charset="0"/>
                <a:cs typeface="Droid Sans Fallback" charset="0"/>
              </a:defRPr>
            </a:lvl9pPr>
          </a:lstStyle>
          <a:p>
            <a:r>
              <a:rPr lang="en-CA" sz="2000"/>
              <a:t>Unaligned Bin</a:t>
            </a:r>
          </a:p>
        </p:txBody>
      </p:sp>
      <p:sp>
        <p:nvSpPr>
          <p:cNvPr id="54" name="Line 24"/>
          <p:cNvSpPr>
            <a:spLocks noChangeShapeType="1"/>
          </p:cNvSpPr>
          <p:nvPr/>
        </p:nvSpPr>
        <p:spPr bwMode="auto">
          <a:xfrm>
            <a:off x="4333882" y="5366231"/>
            <a:ext cx="1587" cy="503237"/>
          </a:xfrm>
          <a:prstGeom prst="line">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000"/>
          </a:p>
        </p:txBody>
      </p:sp>
    </p:spTree>
    <p:extLst>
      <p:ext uri="{BB962C8B-B14F-4D97-AF65-F5344CB8AC3E}">
        <p14:creationId xmlns:p14="http://schemas.microsoft.com/office/powerpoint/2010/main" val="904586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Splice Aware Aligners - </a:t>
            </a:r>
            <a:r>
              <a:rPr lang="en-US" sz="3200" dirty="0" err="1" smtClean="0">
                <a:solidFill>
                  <a:schemeClr val="bg1"/>
                </a:solidFill>
                <a:latin typeface="+mj-lt"/>
              </a:rPr>
              <a:t>Tophat</a:t>
            </a:r>
            <a:endParaRPr lang="en-US" sz="3200" dirty="0" smtClean="0">
              <a:solidFill>
                <a:schemeClr val="bg1"/>
              </a:solidFill>
              <a:latin typeface="+mj-lt"/>
            </a:endParaRPr>
          </a:p>
        </p:txBody>
      </p:sp>
      <p:sp>
        <p:nvSpPr>
          <p:cNvPr id="25" name="Line 1"/>
          <p:cNvSpPr>
            <a:spLocks noChangeShapeType="1"/>
          </p:cNvSpPr>
          <p:nvPr/>
        </p:nvSpPr>
        <p:spPr bwMode="auto">
          <a:xfrm>
            <a:off x="2771775" y="5543550"/>
            <a:ext cx="1944688" cy="1588"/>
          </a:xfrm>
          <a:prstGeom prst="line">
            <a:avLst/>
          </a:prstGeom>
          <a:noFill/>
          <a:ln w="9525"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800"/>
          </a:p>
        </p:txBody>
      </p:sp>
      <p:sp>
        <p:nvSpPr>
          <p:cNvPr id="26" name="AutoShape 2"/>
          <p:cNvSpPr>
            <a:spLocks noChangeArrowheads="1"/>
          </p:cNvSpPr>
          <p:nvPr/>
        </p:nvSpPr>
        <p:spPr bwMode="auto">
          <a:xfrm rot="5400000">
            <a:off x="1118395" y="1081881"/>
            <a:ext cx="1071562" cy="1006475"/>
          </a:xfrm>
          <a:prstGeom prst="can">
            <a:avLst>
              <a:gd name="adj" fmla="val 25000"/>
            </a:avLst>
          </a:prstGeom>
          <a:solidFill>
            <a:srgbClr val="FF3333"/>
          </a:solidFill>
          <a:ln w="9525" cap="flat">
            <a:solidFill>
              <a:srgbClr val="111111"/>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7" name="Rectangle 26"/>
          <p:cNvSpPr>
            <a:spLocks noChangeArrowheads="1"/>
          </p:cNvSpPr>
          <p:nvPr/>
        </p:nvSpPr>
        <p:spPr bwMode="auto">
          <a:xfrm>
            <a:off x="180975" y="3348038"/>
            <a:ext cx="2627313" cy="144462"/>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8" name="Rectangle 27"/>
          <p:cNvSpPr>
            <a:spLocks noChangeArrowheads="1"/>
          </p:cNvSpPr>
          <p:nvPr/>
        </p:nvSpPr>
        <p:spPr bwMode="auto">
          <a:xfrm>
            <a:off x="4752975" y="3348038"/>
            <a:ext cx="4140200" cy="144462"/>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29" name="Line 6"/>
          <p:cNvSpPr>
            <a:spLocks noChangeShapeType="1"/>
          </p:cNvSpPr>
          <p:nvPr/>
        </p:nvSpPr>
        <p:spPr bwMode="auto">
          <a:xfrm>
            <a:off x="2808288" y="3421063"/>
            <a:ext cx="1944687" cy="1587"/>
          </a:xfrm>
          <a:prstGeom prst="line">
            <a:avLst/>
          </a:prstGeom>
          <a:noFill/>
          <a:ln w="9525"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800"/>
          </a:p>
        </p:txBody>
      </p:sp>
      <p:sp>
        <p:nvSpPr>
          <p:cNvPr id="30" name="Text Box 7"/>
          <p:cNvSpPr txBox="1">
            <a:spLocks noChangeArrowheads="1"/>
          </p:cNvSpPr>
          <p:nvPr/>
        </p:nvSpPr>
        <p:spPr bwMode="auto">
          <a:xfrm>
            <a:off x="3671888" y="3743325"/>
            <a:ext cx="1231900"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Reference</a:t>
            </a:r>
          </a:p>
        </p:txBody>
      </p:sp>
      <p:sp>
        <p:nvSpPr>
          <p:cNvPr id="31" name="Text Box 8"/>
          <p:cNvSpPr txBox="1">
            <a:spLocks noChangeArrowheads="1"/>
          </p:cNvSpPr>
          <p:nvPr/>
        </p:nvSpPr>
        <p:spPr bwMode="auto">
          <a:xfrm>
            <a:off x="1008063" y="3779838"/>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Exon 1</a:t>
            </a:r>
          </a:p>
        </p:txBody>
      </p:sp>
      <p:sp>
        <p:nvSpPr>
          <p:cNvPr id="32" name="Text Box 9"/>
          <p:cNvSpPr txBox="1">
            <a:spLocks noChangeArrowheads="1"/>
          </p:cNvSpPr>
          <p:nvPr/>
        </p:nvSpPr>
        <p:spPr bwMode="auto">
          <a:xfrm>
            <a:off x="6551613" y="3779838"/>
            <a:ext cx="8905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Exon 2</a:t>
            </a:r>
          </a:p>
        </p:txBody>
      </p:sp>
      <p:sp>
        <p:nvSpPr>
          <p:cNvPr id="33" name="Text Box 10"/>
          <p:cNvSpPr txBox="1">
            <a:spLocks noChangeArrowheads="1"/>
          </p:cNvSpPr>
          <p:nvPr/>
        </p:nvSpPr>
        <p:spPr bwMode="auto">
          <a:xfrm>
            <a:off x="739775" y="2209800"/>
            <a:ext cx="192722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ＭＳ Ｐゴシック" charset="0"/>
                <a:cs typeface="Droid Sans Fallback" charset="0"/>
              </a:defRPr>
            </a:lvl9pPr>
          </a:lstStyle>
          <a:p>
            <a:r>
              <a:rPr lang="en-CA" sz="1800"/>
              <a:t>Unaligned Reads</a:t>
            </a:r>
          </a:p>
        </p:txBody>
      </p:sp>
      <p:sp>
        <p:nvSpPr>
          <p:cNvPr id="34" name="Rectangle 33"/>
          <p:cNvSpPr>
            <a:spLocks noChangeArrowheads="1"/>
          </p:cNvSpPr>
          <p:nvPr/>
        </p:nvSpPr>
        <p:spPr bwMode="auto">
          <a:xfrm>
            <a:off x="2484438" y="1511300"/>
            <a:ext cx="1522412" cy="114300"/>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5" name="Rectangle 34"/>
          <p:cNvSpPr>
            <a:spLocks noChangeArrowheads="1"/>
          </p:cNvSpPr>
          <p:nvPr/>
        </p:nvSpPr>
        <p:spPr bwMode="auto">
          <a:xfrm>
            <a:off x="2484438" y="1511300"/>
            <a:ext cx="760412" cy="114300"/>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6" name="Text Box 13"/>
          <p:cNvSpPr txBox="1">
            <a:spLocks noChangeArrowheads="1"/>
          </p:cNvSpPr>
          <p:nvPr/>
        </p:nvSpPr>
        <p:spPr bwMode="auto">
          <a:xfrm>
            <a:off x="2911475" y="1682750"/>
            <a:ext cx="941388"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Read X</a:t>
            </a:r>
          </a:p>
        </p:txBody>
      </p:sp>
      <p:sp>
        <p:nvSpPr>
          <p:cNvPr id="37" name="Line 14"/>
          <p:cNvSpPr>
            <a:spLocks noChangeShapeType="1"/>
          </p:cNvSpPr>
          <p:nvPr/>
        </p:nvSpPr>
        <p:spPr bwMode="auto">
          <a:xfrm>
            <a:off x="4356100" y="1584325"/>
            <a:ext cx="431800" cy="1588"/>
          </a:xfrm>
          <a:prstGeom prst="line">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800"/>
          </a:p>
        </p:txBody>
      </p:sp>
      <p:sp>
        <p:nvSpPr>
          <p:cNvPr id="38" name="Rectangle 37"/>
          <p:cNvSpPr>
            <a:spLocks noChangeArrowheads="1"/>
          </p:cNvSpPr>
          <p:nvPr/>
        </p:nvSpPr>
        <p:spPr bwMode="auto">
          <a:xfrm>
            <a:off x="7524750" y="1511300"/>
            <a:ext cx="576263" cy="114300"/>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39" name="Rectangle 38"/>
          <p:cNvSpPr>
            <a:spLocks noChangeArrowheads="1"/>
          </p:cNvSpPr>
          <p:nvPr/>
        </p:nvSpPr>
        <p:spPr bwMode="auto">
          <a:xfrm>
            <a:off x="6227763" y="1511300"/>
            <a:ext cx="431800" cy="114300"/>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0" name="Text Box 17"/>
          <p:cNvSpPr txBox="1">
            <a:spLocks noChangeArrowheads="1"/>
          </p:cNvSpPr>
          <p:nvPr/>
        </p:nvSpPr>
        <p:spPr bwMode="auto">
          <a:xfrm>
            <a:off x="6367463" y="1682750"/>
            <a:ext cx="941387"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Lst>
              <a:defRPr>
                <a:solidFill>
                  <a:srgbClr val="000000"/>
                </a:solidFill>
                <a:latin typeface="Arial" charset="0"/>
                <a:ea typeface="ＭＳ Ｐゴシック" charset="0"/>
                <a:cs typeface="Droid Sans Fallback" charset="0"/>
              </a:defRPr>
            </a:lvl1pPr>
            <a:lvl2pPr>
              <a:tabLst>
                <a:tab pos="449263" algn="l"/>
                <a:tab pos="898525" algn="l"/>
              </a:tabLst>
              <a:defRPr>
                <a:solidFill>
                  <a:srgbClr val="000000"/>
                </a:solidFill>
                <a:latin typeface="Arial" charset="0"/>
                <a:ea typeface="ＭＳ Ｐゴシック" charset="0"/>
                <a:cs typeface="Droid Sans Fallback" charset="0"/>
              </a:defRPr>
            </a:lvl2pPr>
            <a:lvl3pPr>
              <a:tabLst>
                <a:tab pos="449263" algn="l"/>
                <a:tab pos="898525" algn="l"/>
              </a:tabLst>
              <a:defRPr>
                <a:solidFill>
                  <a:srgbClr val="000000"/>
                </a:solidFill>
                <a:latin typeface="Arial" charset="0"/>
                <a:ea typeface="ＭＳ Ｐゴシック" charset="0"/>
                <a:cs typeface="Droid Sans Fallback" charset="0"/>
              </a:defRPr>
            </a:lvl3pPr>
            <a:lvl4pPr>
              <a:tabLst>
                <a:tab pos="449263" algn="l"/>
                <a:tab pos="898525" algn="l"/>
              </a:tabLst>
              <a:defRPr>
                <a:solidFill>
                  <a:srgbClr val="000000"/>
                </a:solidFill>
                <a:latin typeface="Arial" charset="0"/>
                <a:ea typeface="ＭＳ Ｐゴシック" charset="0"/>
                <a:cs typeface="Droid Sans Fallback" charset="0"/>
              </a:defRPr>
            </a:lvl4pPr>
            <a:lvl5pPr>
              <a:tabLst>
                <a:tab pos="449263" algn="l"/>
                <a:tab pos="898525"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ＭＳ Ｐゴシック" charset="0"/>
                <a:cs typeface="Droid Sans Fallback" charset="0"/>
              </a:defRPr>
            </a:lvl9pPr>
          </a:lstStyle>
          <a:p>
            <a:r>
              <a:rPr lang="en-CA" sz="1800"/>
              <a:t>Read X</a:t>
            </a:r>
          </a:p>
        </p:txBody>
      </p:sp>
      <p:sp>
        <p:nvSpPr>
          <p:cNvPr id="41" name="Rectangle 40"/>
          <p:cNvSpPr>
            <a:spLocks noChangeArrowheads="1"/>
          </p:cNvSpPr>
          <p:nvPr/>
        </p:nvSpPr>
        <p:spPr bwMode="auto">
          <a:xfrm>
            <a:off x="6659563" y="1512888"/>
            <a:ext cx="442912" cy="114300"/>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2" name="Rectangle 41"/>
          <p:cNvSpPr>
            <a:spLocks noChangeArrowheads="1"/>
          </p:cNvSpPr>
          <p:nvPr/>
        </p:nvSpPr>
        <p:spPr bwMode="auto">
          <a:xfrm>
            <a:off x="5292725" y="1512888"/>
            <a:ext cx="539750" cy="114300"/>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3" name="Line 20"/>
          <p:cNvSpPr>
            <a:spLocks noChangeShapeType="1"/>
          </p:cNvSpPr>
          <p:nvPr/>
        </p:nvSpPr>
        <p:spPr bwMode="auto">
          <a:xfrm>
            <a:off x="6300788" y="2339975"/>
            <a:ext cx="1587" cy="576263"/>
          </a:xfrm>
          <a:prstGeom prst="line">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800"/>
          </a:p>
        </p:txBody>
      </p:sp>
      <p:sp>
        <p:nvSpPr>
          <p:cNvPr id="44" name="Rectangle 43"/>
          <p:cNvSpPr>
            <a:spLocks noChangeArrowheads="1"/>
          </p:cNvSpPr>
          <p:nvPr/>
        </p:nvSpPr>
        <p:spPr bwMode="auto">
          <a:xfrm>
            <a:off x="5148263" y="3132138"/>
            <a:ext cx="576262" cy="114300"/>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5" name="Rectangle 44"/>
          <p:cNvSpPr>
            <a:spLocks noChangeArrowheads="1"/>
          </p:cNvSpPr>
          <p:nvPr/>
        </p:nvSpPr>
        <p:spPr bwMode="auto">
          <a:xfrm>
            <a:off x="2017713" y="3097213"/>
            <a:ext cx="539750" cy="114300"/>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46" name="Text Box 23"/>
          <p:cNvSpPr txBox="1">
            <a:spLocks noChangeArrowheads="1"/>
          </p:cNvSpPr>
          <p:nvPr/>
        </p:nvSpPr>
        <p:spPr bwMode="auto">
          <a:xfrm>
            <a:off x="5327650" y="1116013"/>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X1</a:t>
            </a:r>
          </a:p>
        </p:txBody>
      </p:sp>
      <p:sp>
        <p:nvSpPr>
          <p:cNvPr id="47" name="Text Box 24"/>
          <p:cNvSpPr txBox="1">
            <a:spLocks noChangeArrowheads="1"/>
          </p:cNvSpPr>
          <p:nvPr/>
        </p:nvSpPr>
        <p:spPr bwMode="auto">
          <a:xfrm>
            <a:off x="6443663" y="1116013"/>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X2</a:t>
            </a:r>
          </a:p>
        </p:txBody>
      </p:sp>
      <p:sp>
        <p:nvSpPr>
          <p:cNvPr id="48" name="Text Box 25"/>
          <p:cNvSpPr txBox="1">
            <a:spLocks noChangeArrowheads="1"/>
          </p:cNvSpPr>
          <p:nvPr/>
        </p:nvSpPr>
        <p:spPr bwMode="auto">
          <a:xfrm>
            <a:off x="7596188" y="1116013"/>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X3</a:t>
            </a:r>
          </a:p>
        </p:txBody>
      </p:sp>
      <p:sp>
        <p:nvSpPr>
          <p:cNvPr id="49" name="Text Box 26"/>
          <p:cNvSpPr txBox="1">
            <a:spLocks noChangeArrowheads="1"/>
          </p:cNvSpPr>
          <p:nvPr/>
        </p:nvSpPr>
        <p:spPr bwMode="auto">
          <a:xfrm>
            <a:off x="2087563" y="2771775"/>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X1</a:t>
            </a:r>
          </a:p>
        </p:txBody>
      </p:sp>
      <p:sp>
        <p:nvSpPr>
          <p:cNvPr id="50" name="Text Box 27"/>
          <p:cNvSpPr txBox="1">
            <a:spLocks noChangeArrowheads="1"/>
          </p:cNvSpPr>
          <p:nvPr/>
        </p:nvSpPr>
        <p:spPr bwMode="auto">
          <a:xfrm>
            <a:off x="5219700" y="2808288"/>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X3</a:t>
            </a:r>
          </a:p>
        </p:txBody>
      </p:sp>
      <p:sp>
        <p:nvSpPr>
          <p:cNvPr id="51" name="Line 28"/>
          <p:cNvSpPr>
            <a:spLocks noChangeShapeType="1"/>
          </p:cNvSpPr>
          <p:nvPr/>
        </p:nvSpPr>
        <p:spPr bwMode="auto">
          <a:xfrm>
            <a:off x="4284663" y="4535488"/>
            <a:ext cx="1587" cy="503237"/>
          </a:xfrm>
          <a:prstGeom prst="line">
            <a:avLst/>
          </a:prstGeom>
          <a:noFill/>
          <a:ln w="9525"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1800"/>
          </a:p>
        </p:txBody>
      </p:sp>
      <p:sp>
        <p:nvSpPr>
          <p:cNvPr id="52" name="Rectangle 51"/>
          <p:cNvSpPr>
            <a:spLocks noChangeArrowheads="1"/>
          </p:cNvSpPr>
          <p:nvPr/>
        </p:nvSpPr>
        <p:spPr bwMode="auto">
          <a:xfrm>
            <a:off x="2376488" y="5472113"/>
            <a:ext cx="503237" cy="144462"/>
          </a:xfrm>
          <a:prstGeom prst="rect">
            <a:avLst/>
          </a:prstGeom>
          <a:solidFill>
            <a:srgbClr val="808080"/>
          </a:solidFill>
          <a:ln w="9525" cap="flat">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3" name="Rectangle 52"/>
          <p:cNvSpPr>
            <a:spLocks noChangeArrowheads="1"/>
          </p:cNvSpPr>
          <p:nvPr/>
        </p:nvSpPr>
        <p:spPr bwMode="auto">
          <a:xfrm>
            <a:off x="4716463" y="5472113"/>
            <a:ext cx="539750" cy="144462"/>
          </a:xfrm>
          <a:prstGeom prst="rect">
            <a:avLst/>
          </a:prstGeom>
          <a:solidFill>
            <a:srgbClr val="808080"/>
          </a:solidFill>
          <a:ln w="9525" cap="flat">
            <a:solidFill>
              <a:srgbClr val="80808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4" name="Text Box 31"/>
          <p:cNvSpPr txBox="1">
            <a:spLocks noChangeArrowheads="1"/>
          </p:cNvSpPr>
          <p:nvPr/>
        </p:nvSpPr>
        <p:spPr bwMode="auto">
          <a:xfrm>
            <a:off x="4500563" y="4608513"/>
            <a:ext cx="447992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ＭＳ Ｐゴシック" charset="0"/>
                <a:cs typeface="Droid Sans Fallback" charset="0"/>
              </a:defRPr>
            </a:lvl9pPr>
          </a:lstStyle>
          <a:p>
            <a:r>
              <a:rPr lang="en-CA" sz="1800"/>
              <a:t>Collect Mapping Information for X1 and X3</a:t>
            </a:r>
          </a:p>
        </p:txBody>
      </p:sp>
      <p:sp>
        <p:nvSpPr>
          <p:cNvPr id="55" name="Text Box 32"/>
          <p:cNvSpPr txBox="1">
            <a:spLocks noChangeArrowheads="1"/>
          </p:cNvSpPr>
          <p:nvPr/>
        </p:nvSpPr>
        <p:spPr bwMode="auto">
          <a:xfrm>
            <a:off x="2376488" y="5867400"/>
            <a:ext cx="331152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58607" rIns="90000" bIns="45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ＭＳ Ｐゴシック" charset="0"/>
                <a:cs typeface="Droid Sans Fallback" charset="0"/>
              </a:defRPr>
            </a:lvl9pPr>
          </a:lstStyle>
          <a:p>
            <a:r>
              <a:rPr lang="en-CA" sz="1800"/>
              <a:t>Construct a Splice Library</a:t>
            </a:r>
          </a:p>
        </p:txBody>
      </p:sp>
      <p:sp>
        <p:nvSpPr>
          <p:cNvPr id="56" name="Rectangle 55"/>
          <p:cNvSpPr>
            <a:spLocks noChangeArrowheads="1"/>
          </p:cNvSpPr>
          <p:nvPr/>
        </p:nvSpPr>
        <p:spPr bwMode="auto">
          <a:xfrm rot="1200000">
            <a:off x="3319463" y="2816225"/>
            <a:ext cx="431800" cy="114300"/>
          </a:xfrm>
          <a:prstGeom prst="rect">
            <a:avLst/>
          </a:prstGeom>
          <a:solidFill>
            <a:srgbClr val="729FCF"/>
          </a:solidFill>
          <a:ln w="9525" cap="flat">
            <a:solidFill>
              <a:srgbClr val="3465A4"/>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7" name="Rectangle 56"/>
          <p:cNvSpPr>
            <a:spLocks noChangeArrowheads="1"/>
          </p:cNvSpPr>
          <p:nvPr/>
        </p:nvSpPr>
        <p:spPr bwMode="auto">
          <a:xfrm rot="1200000">
            <a:off x="3725863" y="2963863"/>
            <a:ext cx="442912" cy="114300"/>
          </a:xfrm>
          <a:prstGeom prst="rect">
            <a:avLst/>
          </a:prstGeom>
          <a:solidFill>
            <a:srgbClr val="579D1C"/>
          </a:solidFill>
          <a:ln w="9525" cap="flat">
            <a:solidFill>
              <a:srgbClr val="579D1C"/>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p>
        </p:txBody>
      </p:sp>
      <p:sp>
        <p:nvSpPr>
          <p:cNvPr id="58" name="Text Box 35"/>
          <p:cNvSpPr txBox="1">
            <a:spLocks noChangeArrowheads="1"/>
          </p:cNvSpPr>
          <p:nvPr/>
        </p:nvSpPr>
        <p:spPr bwMode="auto">
          <a:xfrm rot="1200000">
            <a:off x="3616325" y="2514600"/>
            <a:ext cx="460375" cy="346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58607"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1800"/>
              <a:t>X2</a:t>
            </a:r>
          </a:p>
        </p:txBody>
      </p:sp>
      <p:sp>
        <p:nvSpPr>
          <p:cNvPr id="59" name="Text Box 36"/>
          <p:cNvSpPr txBox="1">
            <a:spLocks noChangeArrowheads="1"/>
          </p:cNvSpPr>
          <p:nvPr/>
        </p:nvSpPr>
        <p:spPr bwMode="auto">
          <a:xfrm>
            <a:off x="4103688" y="2447925"/>
            <a:ext cx="461962" cy="6588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75240" rIns="90000" bIns="45000"/>
          <a:lstStyle>
            <a:lvl1pPr>
              <a:tabLst>
                <a:tab pos="449263" algn="l"/>
              </a:tabLst>
              <a:defRPr>
                <a:solidFill>
                  <a:srgbClr val="000000"/>
                </a:solidFill>
                <a:latin typeface="Arial" charset="0"/>
                <a:ea typeface="ＭＳ Ｐゴシック" charset="0"/>
                <a:cs typeface="Droid Sans Fallback" charset="0"/>
              </a:defRPr>
            </a:lvl1pPr>
            <a:lvl2pPr>
              <a:tabLst>
                <a:tab pos="449263" algn="l"/>
              </a:tabLst>
              <a:defRPr>
                <a:solidFill>
                  <a:srgbClr val="000000"/>
                </a:solidFill>
                <a:latin typeface="Arial" charset="0"/>
                <a:ea typeface="ＭＳ Ｐゴシック" charset="0"/>
                <a:cs typeface="Droid Sans Fallback" charset="0"/>
              </a:defRPr>
            </a:lvl2pPr>
            <a:lvl3pPr>
              <a:tabLst>
                <a:tab pos="449263" algn="l"/>
              </a:tabLst>
              <a:defRPr>
                <a:solidFill>
                  <a:srgbClr val="000000"/>
                </a:solidFill>
                <a:latin typeface="Arial" charset="0"/>
                <a:ea typeface="ＭＳ Ｐゴシック" charset="0"/>
                <a:cs typeface="Droid Sans Fallback" charset="0"/>
              </a:defRPr>
            </a:lvl3pPr>
            <a:lvl4pPr>
              <a:tabLst>
                <a:tab pos="449263" algn="l"/>
              </a:tabLst>
              <a:defRPr>
                <a:solidFill>
                  <a:srgbClr val="000000"/>
                </a:solidFill>
                <a:latin typeface="Arial" charset="0"/>
                <a:ea typeface="ＭＳ Ｐゴシック" charset="0"/>
                <a:cs typeface="Droid Sans Fallback" charset="0"/>
              </a:defRPr>
            </a:lvl4pPr>
            <a:lvl5pPr>
              <a:tabLst>
                <a:tab pos="449263" algn="l"/>
              </a:tabLst>
              <a:defRPr>
                <a:solidFill>
                  <a:srgbClr val="000000"/>
                </a:solidFill>
                <a:latin typeface="Arial" charset="0"/>
                <a:ea typeface="ＭＳ Ｐゴシック"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ＭＳ Ｐゴシック" charset="0"/>
                <a:cs typeface="Droid Sans Fallback" charset="0"/>
              </a:defRPr>
            </a:lvl9pPr>
          </a:lstStyle>
          <a:p>
            <a:r>
              <a:rPr lang="en-CA" sz="3200"/>
              <a:t>?</a:t>
            </a:r>
          </a:p>
        </p:txBody>
      </p:sp>
    </p:spTree>
    <p:extLst>
      <p:ext uri="{BB962C8B-B14F-4D97-AF65-F5344CB8AC3E}">
        <p14:creationId xmlns:p14="http://schemas.microsoft.com/office/powerpoint/2010/main" val="94646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SAM/BAM</a:t>
            </a:r>
          </a:p>
        </p:txBody>
      </p:sp>
      <p:pic>
        <p:nvPicPr>
          <p:cNvPr id="7" name="Content Placeholder 3" descr="BAM File Example Alignment Section.png"/>
          <p:cNvPicPr>
            <a:picLocks noChangeAspect="1"/>
          </p:cNvPicPr>
          <p:nvPr/>
        </p:nvPicPr>
        <p:blipFill>
          <a:blip r:embed="rId3">
            <a:extLst>
              <a:ext uri="{28A0092B-C50C-407E-A947-70E740481C1C}">
                <a14:useLocalDpi xmlns:a14="http://schemas.microsoft.com/office/drawing/2010/main" val="0"/>
              </a:ext>
            </a:extLst>
          </a:blip>
          <a:srcRect t="-459" b="937"/>
          <a:stretch>
            <a:fillRect/>
          </a:stretch>
        </p:blipFill>
        <p:spPr>
          <a:xfrm>
            <a:off x="323850" y="3206750"/>
            <a:ext cx="8424863" cy="2817813"/>
          </a:xfrm>
          <a:prstGeom prst="rect">
            <a:avLst/>
          </a:prstGeom>
        </p:spPr>
      </p:pic>
      <p:pic>
        <p:nvPicPr>
          <p:cNvPr id="8" name="Picture 4" descr="BAM File Example Header Secti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549400"/>
            <a:ext cx="8424863" cy="1262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5"/>
          <p:cNvSpPr txBox="1">
            <a:spLocks noChangeArrowheads="1"/>
          </p:cNvSpPr>
          <p:nvPr/>
        </p:nvSpPr>
        <p:spPr bwMode="auto">
          <a:xfrm>
            <a:off x="250825" y="1196975"/>
            <a:ext cx="465613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header section (abbreviated)</a:t>
            </a:r>
          </a:p>
        </p:txBody>
      </p:sp>
      <p:sp>
        <p:nvSpPr>
          <p:cNvPr id="10" name="TextBox 6"/>
          <p:cNvSpPr txBox="1">
            <a:spLocks noChangeArrowheads="1"/>
          </p:cNvSpPr>
          <p:nvPr/>
        </p:nvSpPr>
        <p:spPr bwMode="auto">
          <a:xfrm>
            <a:off x="246063" y="2852738"/>
            <a:ext cx="61960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t>Example SAM/BAM alignment section (only 10 alignments shown)</a:t>
            </a:r>
          </a:p>
        </p:txBody>
      </p:sp>
    </p:spTree>
    <p:extLst>
      <p:ext uri="{BB962C8B-B14F-4D97-AF65-F5344CB8AC3E}">
        <p14:creationId xmlns:p14="http://schemas.microsoft.com/office/powerpoint/2010/main" val="1872895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Visualizing </a:t>
            </a:r>
            <a:r>
              <a:rPr lang="en-US" sz="3200" dirty="0" smtClean="0">
                <a:solidFill>
                  <a:schemeClr val="bg1"/>
                </a:solidFill>
                <a:latin typeface="+mj-lt"/>
              </a:rPr>
              <a:t>Alignments</a:t>
            </a:r>
          </a:p>
        </p:txBody>
      </p:sp>
      <p:pic>
        <p:nvPicPr>
          <p:cNvPr id="13" name="Content Placeholder 1" descr="IGV UMPS Screenshot.png"/>
          <p:cNvPicPr>
            <a:picLocks noChangeAspect="1"/>
          </p:cNvPicPr>
          <p:nvPr/>
        </p:nvPicPr>
        <p:blipFill>
          <a:blip r:embed="rId3">
            <a:extLst>
              <a:ext uri="{28A0092B-C50C-407E-A947-70E740481C1C}">
                <a14:useLocalDpi xmlns:a14="http://schemas.microsoft.com/office/drawing/2010/main" val="0"/>
              </a:ext>
            </a:extLst>
          </a:blip>
          <a:srcRect l="-1563" r="-1563"/>
          <a:stretch>
            <a:fillRect/>
          </a:stretch>
        </p:blipFill>
        <p:spPr>
          <a:xfrm>
            <a:off x="827088" y="1700213"/>
            <a:ext cx="7815262" cy="4176712"/>
          </a:xfrm>
          <a:prstGeom prst="rect">
            <a:avLst/>
          </a:prstGeom>
        </p:spPr>
      </p:pic>
      <p:cxnSp>
        <p:nvCxnSpPr>
          <p:cNvPr id="14" name="Straight Arrow Connector 13"/>
          <p:cNvCxnSpPr/>
          <p:nvPr/>
        </p:nvCxnSpPr>
        <p:spPr>
          <a:xfrm>
            <a:off x="1763713" y="1484313"/>
            <a:ext cx="43180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TextBox 4"/>
          <p:cNvSpPr txBox="1">
            <a:spLocks noChangeArrowheads="1"/>
          </p:cNvSpPr>
          <p:nvPr/>
        </p:nvSpPr>
        <p:spPr bwMode="auto">
          <a:xfrm>
            <a:off x="1357313" y="1208088"/>
            <a:ext cx="838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Ideogram</a:t>
            </a:r>
          </a:p>
        </p:txBody>
      </p:sp>
      <p:cxnSp>
        <p:nvCxnSpPr>
          <p:cNvPr id="16" name="Straight Arrow Connector 15"/>
          <p:cNvCxnSpPr/>
          <p:nvPr/>
        </p:nvCxnSpPr>
        <p:spPr>
          <a:xfrm flipH="1">
            <a:off x="4427538" y="1484313"/>
            <a:ext cx="43180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0"/>
          <p:cNvSpPr txBox="1">
            <a:spLocks noChangeArrowheads="1"/>
          </p:cNvSpPr>
          <p:nvPr/>
        </p:nvSpPr>
        <p:spPr bwMode="auto">
          <a:xfrm>
            <a:off x="4859338" y="1341438"/>
            <a:ext cx="1493837"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Control pop-up info</a:t>
            </a:r>
          </a:p>
        </p:txBody>
      </p:sp>
      <p:cxnSp>
        <p:nvCxnSpPr>
          <p:cNvPr id="18" name="Straight Arrow Connector 17"/>
          <p:cNvCxnSpPr/>
          <p:nvPr/>
        </p:nvCxnSpPr>
        <p:spPr>
          <a:xfrm flipV="1">
            <a:off x="2124075" y="5589588"/>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TextBox 14"/>
          <p:cNvSpPr txBox="1">
            <a:spLocks noChangeArrowheads="1"/>
          </p:cNvSpPr>
          <p:nvPr/>
        </p:nvSpPr>
        <p:spPr bwMode="auto">
          <a:xfrm>
            <a:off x="1619250" y="6021388"/>
            <a:ext cx="9413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Gene track</a:t>
            </a:r>
          </a:p>
        </p:txBody>
      </p:sp>
      <p:sp>
        <p:nvSpPr>
          <p:cNvPr id="20" name="TextBox 15"/>
          <p:cNvSpPr txBox="1">
            <a:spLocks noChangeArrowheads="1"/>
          </p:cNvSpPr>
          <p:nvPr/>
        </p:nvSpPr>
        <p:spPr bwMode="auto">
          <a:xfrm>
            <a:off x="34925" y="4508500"/>
            <a:ext cx="1006475"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Reads track</a:t>
            </a:r>
          </a:p>
        </p:txBody>
      </p:sp>
      <p:cxnSp>
        <p:nvCxnSpPr>
          <p:cNvPr id="21" name="Straight Arrow Connector 20"/>
          <p:cNvCxnSpPr/>
          <p:nvPr/>
        </p:nvCxnSpPr>
        <p:spPr>
          <a:xfrm flipV="1">
            <a:off x="538163" y="4149725"/>
            <a:ext cx="577850" cy="3587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TextBox 18"/>
          <p:cNvSpPr txBox="1">
            <a:spLocks noChangeArrowheads="1"/>
          </p:cNvSpPr>
          <p:nvPr/>
        </p:nvSpPr>
        <p:spPr bwMode="auto">
          <a:xfrm>
            <a:off x="34925" y="3079750"/>
            <a:ext cx="8524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track</a:t>
            </a:r>
          </a:p>
        </p:txBody>
      </p:sp>
      <p:cxnSp>
        <p:nvCxnSpPr>
          <p:cNvPr id="23" name="Straight Arrow Connector 22"/>
          <p:cNvCxnSpPr/>
          <p:nvPr/>
        </p:nvCxnSpPr>
        <p:spPr>
          <a:xfrm flipV="1">
            <a:off x="461963" y="2719388"/>
            <a:ext cx="654050" cy="3603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flipV="1">
            <a:off x="6732588" y="3141663"/>
            <a:ext cx="214312"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 name="TextBox 22"/>
          <p:cNvSpPr txBox="1">
            <a:spLocks noChangeArrowheads="1"/>
          </p:cNvSpPr>
          <p:nvPr/>
        </p:nvSpPr>
        <p:spPr bwMode="auto">
          <a:xfrm>
            <a:off x="6481763" y="3644900"/>
            <a:ext cx="11144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not spliced</a:t>
            </a:r>
          </a:p>
        </p:txBody>
      </p:sp>
      <p:cxnSp>
        <p:nvCxnSpPr>
          <p:cNvPr id="26" name="Straight Arrow Connector 25"/>
          <p:cNvCxnSpPr/>
          <p:nvPr/>
        </p:nvCxnSpPr>
        <p:spPr>
          <a:xfrm flipV="1">
            <a:off x="3779838" y="4652963"/>
            <a:ext cx="431800" cy="431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5"/>
          <p:cNvSpPr txBox="1">
            <a:spLocks noChangeArrowheads="1"/>
          </p:cNvSpPr>
          <p:nvPr/>
        </p:nvSpPr>
        <p:spPr bwMode="auto">
          <a:xfrm>
            <a:off x="3132138" y="5013325"/>
            <a:ext cx="11144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Single reads, spliced</a:t>
            </a:r>
          </a:p>
        </p:txBody>
      </p:sp>
      <p:cxnSp>
        <p:nvCxnSpPr>
          <p:cNvPr id="28" name="Straight Arrow Connector 27"/>
          <p:cNvCxnSpPr/>
          <p:nvPr/>
        </p:nvCxnSpPr>
        <p:spPr>
          <a:xfrm flipV="1">
            <a:off x="1763713" y="2636838"/>
            <a:ext cx="438150"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9" name="TextBox 28"/>
          <p:cNvSpPr txBox="1">
            <a:spLocks noChangeArrowheads="1"/>
          </p:cNvSpPr>
          <p:nvPr/>
        </p:nvSpPr>
        <p:spPr bwMode="auto">
          <a:xfrm>
            <a:off x="1331913" y="3111500"/>
            <a:ext cx="8509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scale</a:t>
            </a:r>
          </a:p>
        </p:txBody>
      </p:sp>
      <p:cxnSp>
        <p:nvCxnSpPr>
          <p:cNvPr id="30" name="Straight Arrow Connector 29"/>
          <p:cNvCxnSpPr/>
          <p:nvPr/>
        </p:nvCxnSpPr>
        <p:spPr>
          <a:xfrm flipH="1">
            <a:off x="6084888" y="1557338"/>
            <a:ext cx="647700" cy="5032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1" name="TextBox 32"/>
          <p:cNvSpPr txBox="1">
            <a:spLocks noChangeArrowheads="1"/>
          </p:cNvSpPr>
          <p:nvPr/>
        </p:nvSpPr>
        <p:spPr bwMode="auto">
          <a:xfrm>
            <a:off x="6357938" y="1341438"/>
            <a:ext cx="123825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Viewer position</a:t>
            </a:r>
          </a:p>
        </p:txBody>
      </p:sp>
      <p:cxnSp>
        <p:nvCxnSpPr>
          <p:cNvPr id="32" name="Straight Arrow Connector 31"/>
          <p:cNvCxnSpPr/>
          <p:nvPr/>
        </p:nvCxnSpPr>
        <p:spPr>
          <a:xfrm flipH="1">
            <a:off x="6516688" y="1628775"/>
            <a:ext cx="1439862" cy="10795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3" name="TextBox 35"/>
          <p:cNvSpPr txBox="1">
            <a:spLocks noChangeArrowheads="1"/>
          </p:cNvSpPr>
          <p:nvPr/>
        </p:nvSpPr>
        <p:spPr bwMode="auto">
          <a:xfrm>
            <a:off x="7740650" y="1196975"/>
            <a:ext cx="8509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a:t>Coverage </a:t>
            </a:r>
          </a:p>
          <a:p>
            <a:pPr algn="ctr" eaLnBrk="1" hangingPunct="1"/>
            <a:r>
              <a:rPr lang="en-US" sz="1200"/>
              <a:t>pileup</a:t>
            </a:r>
          </a:p>
        </p:txBody>
      </p:sp>
      <p:cxnSp>
        <p:nvCxnSpPr>
          <p:cNvPr id="34" name="Straight Arrow Connector 33"/>
          <p:cNvCxnSpPr/>
          <p:nvPr/>
        </p:nvCxnSpPr>
        <p:spPr>
          <a:xfrm flipV="1">
            <a:off x="7667625" y="3429000"/>
            <a:ext cx="144463" cy="5762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TextBox 38"/>
          <p:cNvSpPr txBox="1">
            <a:spLocks noChangeArrowheads="1"/>
          </p:cNvSpPr>
          <p:nvPr/>
        </p:nvSpPr>
        <p:spPr bwMode="auto">
          <a:xfrm>
            <a:off x="7343775" y="4005263"/>
            <a:ext cx="61277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cxnSp>
        <p:nvCxnSpPr>
          <p:cNvPr id="36" name="Straight Arrow Connector 35"/>
          <p:cNvCxnSpPr/>
          <p:nvPr/>
        </p:nvCxnSpPr>
        <p:spPr>
          <a:xfrm flipH="1" flipV="1">
            <a:off x="8118475" y="3500438"/>
            <a:ext cx="125413" cy="5048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7" name="TextBox 40"/>
          <p:cNvSpPr txBox="1">
            <a:spLocks noChangeArrowheads="1"/>
          </p:cNvSpPr>
          <p:nvPr/>
        </p:nvSpPr>
        <p:spPr bwMode="auto">
          <a:xfrm>
            <a:off x="7991475" y="4005263"/>
            <a:ext cx="61277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-ve</a:t>
            </a:r>
          </a:p>
          <a:p>
            <a:pPr eaLnBrk="1" hangingPunct="1"/>
            <a:r>
              <a:rPr lang="en-US" sz="1200"/>
              <a:t>strand</a:t>
            </a:r>
          </a:p>
        </p:txBody>
      </p:sp>
      <p:sp>
        <p:nvSpPr>
          <p:cNvPr id="4" name="TextBox 3"/>
          <p:cNvSpPr txBox="1"/>
          <p:nvPr/>
        </p:nvSpPr>
        <p:spPr>
          <a:xfrm>
            <a:off x="136271" y="832366"/>
            <a:ext cx="2203704" cy="646331"/>
          </a:xfrm>
          <a:prstGeom prst="rect">
            <a:avLst/>
          </a:prstGeom>
          <a:noFill/>
        </p:spPr>
        <p:txBody>
          <a:bodyPr wrap="square" rtlCol="0">
            <a:spAutoFit/>
          </a:bodyPr>
          <a:lstStyle/>
          <a:p>
            <a:r>
              <a:rPr lang="en-US" sz="3600" dirty="0" smtClean="0"/>
              <a:t>IGV</a:t>
            </a:r>
            <a:endParaRPr lang="en-US" sz="3600" dirty="0"/>
          </a:p>
        </p:txBody>
      </p:sp>
    </p:spTree>
    <p:extLst>
      <p:ext uri="{BB962C8B-B14F-4D97-AF65-F5344CB8AC3E}">
        <p14:creationId xmlns:p14="http://schemas.microsoft.com/office/powerpoint/2010/main" val="205799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QC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307" y="1266091"/>
            <a:ext cx="3045925" cy="310155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7" y="1046443"/>
            <a:ext cx="3400230" cy="317983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 name="TextBox 3"/>
          <p:cNvSpPr txBox="1"/>
          <p:nvPr/>
        </p:nvSpPr>
        <p:spPr>
          <a:xfrm>
            <a:off x="100584" y="830997"/>
            <a:ext cx="3099816" cy="369332"/>
          </a:xfrm>
          <a:prstGeom prst="rect">
            <a:avLst/>
          </a:prstGeom>
          <a:noFill/>
        </p:spPr>
        <p:txBody>
          <a:bodyPr wrap="square" rtlCol="0">
            <a:spAutoFit/>
          </a:bodyPr>
          <a:lstStyle/>
          <a:p>
            <a:r>
              <a:rPr lang="en-US" dirty="0" smtClean="0"/>
              <a:t>Transcript coverage 3’ Bias</a:t>
            </a:r>
            <a:endParaRPr lang="en-US" dirty="0"/>
          </a:p>
        </p:txBody>
      </p:sp>
      <p:sp>
        <p:nvSpPr>
          <p:cNvPr id="12" name="TextBox 11"/>
          <p:cNvSpPr txBox="1"/>
          <p:nvPr/>
        </p:nvSpPr>
        <p:spPr>
          <a:xfrm>
            <a:off x="4873752" y="896759"/>
            <a:ext cx="3099816" cy="369332"/>
          </a:xfrm>
          <a:prstGeom prst="rect">
            <a:avLst/>
          </a:prstGeom>
          <a:noFill/>
        </p:spPr>
        <p:txBody>
          <a:bodyPr wrap="square" rtlCol="0">
            <a:spAutoFit/>
          </a:bodyPr>
          <a:lstStyle/>
          <a:p>
            <a:r>
              <a:rPr lang="en-US" dirty="0" smtClean="0"/>
              <a:t>Insert Size</a:t>
            </a:r>
            <a:endParaRPr lang="en-US" dirty="0"/>
          </a:p>
        </p:txBody>
      </p:sp>
      <p:sp>
        <p:nvSpPr>
          <p:cNvPr id="5" name="TextBox 4"/>
          <p:cNvSpPr txBox="1"/>
          <p:nvPr/>
        </p:nvSpPr>
        <p:spPr>
          <a:xfrm>
            <a:off x="5177307" y="6115303"/>
            <a:ext cx="3968496" cy="461665"/>
          </a:xfrm>
          <a:prstGeom prst="rect">
            <a:avLst/>
          </a:prstGeom>
          <a:noFill/>
        </p:spPr>
        <p:txBody>
          <a:bodyPr wrap="square" rtlCol="0">
            <a:spAutoFit/>
          </a:bodyPr>
          <a:lstStyle/>
          <a:p>
            <a:r>
              <a:rPr lang="en-CA" sz="2400" dirty="0"/>
              <a:t>http://</a:t>
            </a:r>
            <a:r>
              <a:rPr lang="en-CA" sz="2400" dirty="0" err="1"/>
              <a:t>rseqc.sourceforge.net</a:t>
            </a:r>
            <a:endParaRPr lang="en-US" sz="2400" dirty="0"/>
          </a:p>
        </p:txBody>
      </p:sp>
      <p:pic>
        <p:nvPicPr>
          <p:cNvPr id="13" name="Picture 12"/>
          <p:cNvPicPr>
            <a:picLocks noChangeAspect="1" noChangeArrowheads="1"/>
          </p:cNvPicPr>
          <p:nvPr/>
        </p:nvPicPr>
        <p:blipFill>
          <a:blip r:embed="rId5">
            <a:extLst>
              <a:ext uri="{28A0092B-C50C-407E-A947-70E740481C1C}">
                <a14:useLocalDpi xmlns:a14="http://schemas.microsoft.com/office/drawing/2010/main" val="0"/>
              </a:ext>
            </a:extLst>
          </a:blip>
          <a:srcRect t="-4386" b="-4386"/>
          <a:stretch>
            <a:fillRect/>
          </a:stretch>
        </p:blipFill>
        <p:spPr bwMode="auto">
          <a:xfrm>
            <a:off x="2434056" y="4115246"/>
            <a:ext cx="2743251" cy="284160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 name="TextBox 13"/>
          <p:cNvSpPr txBox="1"/>
          <p:nvPr/>
        </p:nvSpPr>
        <p:spPr>
          <a:xfrm>
            <a:off x="554088" y="6060686"/>
            <a:ext cx="3099816" cy="369332"/>
          </a:xfrm>
          <a:prstGeom prst="rect">
            <a:avLst/>
          </a:prstGeom>
          <a:noFill/>
        </p:spPr>
        <p:txBody>
          <a:bodyPr wrap="square" rtlCol="0">
            <a:spAutoFit/>
          </a:bodyPr>
          <a:lstStyle/>
          <a:p>
            <a:r>
              <a:rPr lang="en-US" smtClean="0"/>
              <a:t>PCR Duplicates</a:t>
            </a:r>
            <a:endParaRPr lang="en-US" dirty="0"/>
          </a:p>
        </p:txBody>
      </p:sp>
    </p:spTree>
    <p:extLst>
      <p:ext uri="{BB962C8B-B14F-4D97-AF65-F5344CB8AC3E}">
        <p14:creationId xmlns:p14="http://schemas.microsoft.com/office/powerpoint/2010/main" val="1593325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Complete de novo – no reference</a:t>
            </a:r>
          </a:p>
        </p:txBody>
      </p:sp>
      <p:sp>
        <p:nvSpPr>
          <p:cNvPr id="4" name="TextBox 3"/>
          <p:cNvSpPr txBox="1"/>
          <p:nvPr/>
        </p:nvSpPr>
        <p:spPr>
          <a:xfrm>
            <a:off x="5111496" y="1044658"/>
            <a:ext cx="3099816" cy="523220"/>
          </a:xfrm>
          <a:prstGeom prst="rect">
            <a:avLst/>
          </a:prstGeom>
          <a:noFill/>
        </p:spPr>
        <p:txBody>
          <a:bodyPr wrap="square" rtlCol="0">
            <a:spAutoFit/>
          </a:bodyPr>
          <a:lstStyle/>
          <a:p>
            <a:r>
              <a:rPr lang="en-US" sz="2800" dirty="0" smtClean="0"/>
              <a:t>Trinity</a:t>
            </a:r>
            <a:endParaRPr lang="en-US" sz="2800" dirty="0"/>
          </a:p>
        </p:txBody>
      </p:sp>
      <p:sp>
        <p:nvSpPr>
          <p:cNvPr id="5" name="TextBox 4"/>
          <p:cNvSpPr txBox="1"/>
          <p:nvPr/>
        </p:nvSpPr>
        <p:spPr>
          <a:xfrm>
            <a:off x="4992624" y="6104620"/>
            <a:ext cx="4087368" cy="461665"/>
          </a:xfrm>
          <a:prstGeom prst="rect">
            <a:avLst/>
          </a:prstGeom>
          <a:noFill/>
        </p:spPr>
        <p:txBody>
          <a:bodyPr wrap="square" rtlCol="0">
            <a:spAutoFit/>
          </a:bodyPr>
          <a:lstStyle/>
          <a:p>
            <a:r>
              <a:rPr lang="en-US" sz="2400" dirty="0"/>
              <a:t>https://</a:t>
            </a:r>
            <a:r>
              <a:rPr lang="en-US" sz="2400" dirty="0" err="1" smtClean="0"/>
              <a:t>github.com</a:t>
            </a:r>
            <a:r>
              <a:rPr lang="en-US" sz="2400" dirty="0" smtClean="0"/>
              <a:t>/</a:t>
            </a:r>
            <a:r>
              <a:rPr lang="en-US" sz="2400" dirty="0" err="1" smtClean="0"/>
              <a:t>trinityrnaseq</a:t>
            </a:r>
            <a:endParaRPr lang="en-US" sz="2400" dirty="0"/>
          </a:p>
        </p:txBody>
      </p:sp>
      <p:pic>
        <p:nvPicPr>
          <p:cNvPr id="3" name="Picture 2"/>
          <p:cNvPicPr>
            <a:picLocks noChangeAspect="1"/>
          </p:cNvPicPr>
          <p:nvPr/>
        </p:nvPicPr>
        <p:blipFill>
          <a:blip r:embed="rId3"/>
          <a:stretch>
            <a:fillRect/>
          </a:stretch>
        </p:blipFill>
        <p:spPr>
          <a:xfrm>
            <a:off x="376195" y="1044658"/>
            <a:ext cx="4497557" cy="5662359"/>
          </a:xfrm>
          <a:prstGeom prst="rect">
            <a:avLst/>
          </a:prstGeom>
        </p:spPr>
      </p:pic>
    </p:spTree>
    <p:extLst>
      <p:ext uri="{BB962C8B-B14F-4D97-AF65-F5344CB8AC3E}">
        <p14:creationId xmlns:p14="http://schemas.microsoft.com/office/powerpoint/2010/main" val="2097000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Assembly QC</a:t>
            </a:r>
          </a:p>
        </p:txBody>
      </p:sp>
      <p:pic>
        <p:nvPicPr>
          <p:cNvPr id="2" name="Picture 1"/>
          <p:cNvPicPr>
            <a:picLocks noChangeAspect="1"/>
          </p:cNvPicPr>
          <p:nvPr/>
        </p:nvPicPr>
        <p:blipFill>
          <a:blip r:embed="rId3"/>
          <a:stretch>
            <a:fillRect/>
          </a:stretch>
        </p:blipFill>
        <p:spPr>
          <a:xfrm>
            <a:off x="0" y="2095438"/>
            <a:ext cx="5671101" cy="4085906"/>
          </a:xfrm>
          <a:prstGeom prst="rect">
            <a:avLst/>
          </a:prstGeom>
        </p:spPr>
      </p:pic>
      <p:pic>
        <p:nvPicPr>
          <p:cNvPr id="4" name="Picture 3"/>
          <p:cNvPicPr>
            <a:picLocks noChangeAspect="1"/>
          </p:cNvPicPr>
          <p:nvPr/>
        </p:nvPicPr>
        <p:blipFill>
          <a:blip r:embed="rId4"/>
          <a:stretch>
            <a:fillRect/>
          </a:stretch>
        </p:blipFill>
        <p:spPr>
          <a:xfrm>
            <a:off x="6470704" y="830997"/>
            <a:ext cx="2277304" cy="6027003"/>
          </a:xfrm>
          <a:prstGeom prst="rect">
            <a:avLst/>
          </a:prstGeom>
        </p:spPr>
      </p:pic>
      <p:sp>
        <p:nvSpPr>
          <p:cNvPr id="5" name="TextBox 4"/>
          <p:cNvSpPr txBox="1"/>
          <p:nvPr/>
        </p:nvSpPr>
        <p:spPr>
          <a:xfrm>
            <a:off x="438912" y="1060704"/>
            <a:ext cx="3511296" cy="461665"/>
          </a:xfrm>
          <a:prstGeom prst="rect">
            <a:avLst/>
          </a:prstGeom>
          <a:noFill/>
        </p:spPr>
        <p:txBody>
          <a:bodyPr wrap="square" rtlCol="0">
            <a:spAutoFit/>
          </a:bodyPr>
          <a:lstStyle/>
          <a:p>
            <a:r>
              <a:rPr lang="en-US" sz="2400" dirty="0" err="1" smtClean="0"/>
              <a:t>TransRate</a:t>
            </a:r>
            <a:endParaRPr lang="en-US" sz="2400" dirty="0"/>
          </a:p>
        </p:txBody>
      </p:sp>
    </p:spTree>
    <p:extLst>
      <p:ext uri="{BB962C8B-B14F-4D97-AF65-F5344CB8AC3E}">
        <p14:creationId xmlns:p14="http://schemas.microsoft.com/office/powerpoint/2010/main" val="340168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ight Arrow 42"/>
          <p:cNvSpPr/>
          <p:nvPr/>
        </p:nvSpPr>
        <p:spPr>
          <a:xfrm>
            <a:off x="3623037" y="3189526"/>
            <a:ext cx="974109" cy="501574"/>
          </a:xfrm>
          <a:prstGeom prst="righ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4" name="Rectangle 43"/>
          <p:cNvSpPr/>
          <p:nvPr/>
        </p:nvSpPr>
        <p:spPr>
          <a:xfrm>
            <a:off x="2191166" y="3138918"/>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5" name="Rectangle 44"/>
          <p:cNvSpPr/>
          <p:nvPr/>
        </p:nvSpPr>
        <p:spPr>
          <a:xfrm>
            <a:off x="2199574" y="3709969"/>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6" name="Rectangle 45"/>
          <p:cNvSpPr/>
          <p:nvPr/>
        </p:nvSpPr>
        <p:spPr>
          <a:xfrm>
            <a:off x="2192370" y="3428651"/>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7" name="Rectangle 46"/>
          <p:cNvSpPr/>
          <p:nvPr/>
        </p:nvSpPr>
        <p:spPr>
          <a:xfrm>
            <a:off x="2431670" y="2735053"/>
            <a:ext cx="1264459" cy="391525"/>
          </a:xfrm>
          <a:prstGeom prst="rect">
            <a:avLst/>
          </a:prstGeom>
        </p:spPr>
        <p:txBody>
          <a:bodyPr wrap="none" lIns="82936" tIns="41469" rIns="82936" bIns="41469">
            <a:spAutoFit/>
          </a:bodyPr>
          <a:lstStyle/>
          <a:p>
            <a:r>
              <a:rPr lang="en-US" sz="2000" smtClean="0">
                <a:latin typeface="Calibri" pitchFamily="34" charset="0"/>
              </a:rPr>
              <a:t>Raw count</a:t>
            </a:r>
            <a:endParaRPr lang="en-US" sz="2000" dirty="0" smtClean="0">
              <a:latin typeface="Calibri" pitchFamily="34" charset="0"/>
            </a:endParaRPr>
          </a:p>
        </p:txBody>
      </p:sp>
      <p:sp>
        <p:nvSpPr>
          <p:cNvPr id="48" name="Rectangle 47"/>
          <p:cNvSpPr/>
          <p:nvPr/>
        </p:nvSpPr>
        <p:spPr>
          <a:xfrm>
            <a:off x="3116264" y="3052230"/>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49" name="Rectangle 48"/>
          <p:cNvSpPr/>
          <p:nvPr/>
        </p:nvSpPr>
        <p:spPr>
          <a:xfrm>
            <a:off x="3117465" y="3623282"/>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50" name="Rectangle 49"/>
          <p:cNvSpPr/>
          <p:nvPr/>
        </p:nvSpPr>
        <p:spPr>
          <a:xfrm>
            <a:off x="3017693" y="3343166"/>
            <a:ext cx="427178" cy="391525"/>
          </a:xfrm>
          <a:prstGeom prst="rect">
            <a:avLst/>
          </a:prstGeom>
        </p:spPr>
        <p:txBody>
          <a:bodyPr wrap="none" lIns="82936" tIns="41469" rIns="82936" bIns="41469">
            <a:spAutoFit/>
          </a:bodyPr>
          <a:lstStyle/>
          <a:p>
            <a:r>
              <a:rPr lang="en-US" sz="2000" dirty="0" smtClean="0">
                <a:latin typeface="Calibri" pitchFamily="34" charset="0"/>
              </a:rPr>
              <a:t>24</a:t>
            </a:r>
            <a:endParaRPr lang="en-CA" sz="2000" baseline="-25000" dirty="0"/>
          </a:p>
        </p:txBody>
      </p:sp>
      <p:sp>
        <p:nvSpPr>
          <p:cNvPr id="52" name="Rectangle 51"/>
          <p:cNvSpPr/>
          <p:nvPr/>
        </p:nvSpPr>
        <p:spPr>
          <a:xfrm>
            <a:off x="4889864" y="3104053"/>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3" name="Rectangle 52"/>
          <p:cNvSpPr/>
          <p:nvPr/>
        </p:nvSpPr>
        <p:spPr>
          <a:xfrm>
            <a:off x="4898271" y="3675104"/>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4" name="Rectangle 53"/>
          <p:cNvSpPr/>
          <p:nvPr/>
        </p:nvSpPr>
        <p:spPr>
          <a:xfrm>
            <a:off x="4891068" y="3393786"/>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5" name="Rectangle 54"/>
          <p:cNvSpPr/>
          <p:nvPr/>
        </p:nvSpPr>
        <p:spPr>
          <a:xfrm>
            <a:off x="5052132" y="2642076"/>
            <a:ext cx="792663" cy="391525"/>
          </a:xfrm>
          <a:prstGeom prst="rect">
            <a:avLst/>
          </a:prstGeom>
        </p:spPr>
        <p:txBody>
          <a:bodyPr wrap="none" lIns="82936" tIns="41469" rIns="82936" bIns="41469">
            <a:spAutoFit/>
          </a:bodyPr>
          <a:lstStyle/>
          <a:p>
            <a:r>
              <a:rPr lang="en-US" sz="2000" dirty="0" smtClean="0">
                <a:latin typeface="Calibri" pitchFamily="34" charset="0"/>
              </a:rPr>
              <a:t>RPKM</a:t>
            </a:r>
          </a:p>
        </p:txBody>
      </p:sp>
      <p:sp>
        <p:nvSpPr>
          <p:cNvPr id="56" name="Rectangle 55"/>
          <p:cNvSpPr/>
          <p:nvPr/>
        </p:nvSpPr>
        <p:spPr>
          <a:xfrm>
            <a:off x="5814962" y="3017366"/>
            <a:ext cx="297336" cy="391525"/>
          </a:xfrm>
          <a:prstGeom prst="rect">
            <a:avLst/>
          </a:prstGeom>
        </p:spPr>
        <p:txBody>
          <a:bodyPr wrap="none" lIns="82936" tIns="41469" rIns="82936" bIns="41469">
            <a:spAutoFit/>
          </a:bodyPr>
          <a:lstStyle/>
          <a:p>
            <a:r>
              <a:rPr lang="en-US" sz="2000" dirty="0" smtClean="0">
                <a:latin typeface="Calibri" pitchFamily="34" charset="0"/>
              </a:rPr>
              <a:t>1</a:t>
            </a:r>
            <a:endParaRPr lang="en-CA" sz="2000" baseline="-25000" dirty="0"/>
          </a:p>
        </p:txBody>
      </p:sp>
      <p:sp>
        <p:nvSpPr>
          <p:cNvPr id="57" name="Rectangle 56"/>
          <p:cNvSpPr/>
          <p:nvPr/>
        </p:nvSpPr>
        <p:spPr>
          <a:xfrm>
            <a:off x="5816162" y="3588418"/>
            <a:ext cx="427178" cy="391525"/>
          </a:xfrm>
          <a:prstGeom prst="rect">
            <a:avLst/>
          </a:prstGeom>
        </p:spPr>
        <p:txBody>
          <a:bodyPr wrap="none" lIns="82936" tIns="41469" rIns="82936" bIns="41469">
            <a:spAutoFit/>
          </a:bodyPr>
          <a:lstStyle/>
          <a:p>
            <a:r>
              <a:rPr lang="en-US" sz="2000" dirty="0" smtClean="0">
                <a:latin typeface="Calibri" pitchFamily="34" charset="0"/>
              </a:rPr>
              <a:t>12</a:t>
            </a:r>
            <a:endParaRPr lang="en-CA" sz="2000" baseline="-25000" dirty="0"/>
          </a:p>
        </p:txBody>
      </p:sp>
      <p:sp>
        <p:nvSpPr>
          <p:cNvPr id="58" name="Rectangle 57"/>
          <p:cNvSpPr/>
          <p:nvPr/>
        </p:nvSpPr>
        <p:spPr>
          <a:xfrm>
            <a:off x="5817363" y="3308302"/>
            <a:ext cx="297336" cy="391525"/>
          </a:xfrm>
          <a:prstGeom prst="rect">
            <a:avLst/>
          </a:prstGeom>
        </p:spPr>
        <p:txBody>
          <a:bodyPr wrap="none" lIns="82936" tIns="41469" rIns="82936" bIns="41469">
            <a:spAutoFit/>
          </a:bodyPr>
          <a:lstStyle/>
          <a:p>
            <a:r>
              <a:rPr lang="en-US" sz="2000" dirty="0" smtClean="0">
                <a:latin typeface="Calibri" pitchFamily="34" charset="0"/>
              </a:rPr>
              <a:t>6</a:t>
            </a:r>
            <a:endParaRPr lang="en-CA" sz="2000" baseline="-25000" dirty="0"/>
          </a:p>
        </p:txBody>
      </p:sp>
      <p:sp>
        <p:nvSpPr>
          <p:cNvPr id="22" name="Rectangle 21"/>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Alignments Mappings to expression</a:t>
            </a:r>
            <a:endParaRPr lang="en-US" dirty="0" smtClean="0">
              <a:solidFill>
                <a:schemeClr val="bg1"/>
              </a:solidFill>
              <a:latin typeface="+mj-lt"/>
            </a:endParaRPr>
          </a:p>
        </p:txBody>
      </p:sp>
      <p:sp>
        <p:nvSpPr>
          <p:cNvPr id="60" name="Rounded Rectangle 59"/>
          <p:cNvSpPr/>
          <p:nvPr/>
        </p:nvSpPr>
        <p:spPr>
          <a:xfrm>
            <a:off x="91796" y="4469280"/>
            <a:ext cx="4516075" cy="1966426"/>
          </a:xfrm>
          <a:prstGeom prst="roundRect">
            <a:avLst/>
          </a:prstGeom>
          <a:solidFill>
            <a:schemeClr val="accent5">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r>
              <a:rPr lang="en-US" dirty="0" err="1" smtClean="0">
                <a:latin typeface="Calibri" pitchFamily="34" charset="0"/>
              </a:rPr>
              <a:t>RPKM</a:t>
            </a:r>
            <a:r>
              <a:rPr lang="en-US" baseline="-25000" dirty="0" err="1" smtClean="0">
                <a:latin typeface="Calibri" pitchFamily="34" charset="0"/>
              </a:rPr>
              <a:t>geneA</a:t>
            </a:r>
            <a:r>
              <a:rPr lang="en-US" dirty="0" smtClean="0">
                <a:latin typeface="Calibri" pitchFamily="34" charset="0"/>
              </a:rPr>
              <a:t> = 10</a:t>
            </a:r>
            <a:r>
              <a:rPr lang="en-US" baseline="30000" dirty="0" smtClean="0">
                <a:latin typeface="Calibri" pitchFamily="34" charset="0"/>
              </a:rPr>
              <a:t>9</a:t>
            </a:r>
            <a:r>
              <a:rPr lang="en-US" dirty="0" smtClean="0">
                <a:latin typeface="Calibri" pitchFamily="34" charset="0"/>
              </a:rPr>
              <a:t> </a:t>
            </a:r>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NL</a:t>
            </a:r>
          </a:p>
          <a:p>
            <a:pPr algn="ctr"/>
            <a:endParaRPr lang="en-US" dirty="0" smtClean="0">
              <a:latin typeface="Calibri" pitchFamily="34" charset="0"/>
            </a:endParaRPr>
          </a:p>
          <a:p>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number of reads mapped to </a:t>
            </a:r>
            <a:r>
              <a:rPr lang="en-US" dirty="0" err="1" smtClean="0">
                <a:latin typeface="Calibri" pitchFamily="34" charset="0"/>
              </a:rPr>
              <a:t>geneA</a:t>
            </a:r>
            <a:endParaRPr lang="en-US" dirty="0" smtClean="0">
              <a:latin typeface="Calibri" pitchFamily="34" charset="0"/>
            </a:endParaRPr>
          </a:p>
          <a:p>
            <a:r>
              <a:rPr lang="en-US" dirty="0" smtClean="0">
                <a:latin typeface="Calibri" pitchFamily="34" charset="0"/>
              </a:rPr>
              <a:t>N = total number of reads</a:t>
            </a:r>
          </a:p>
          <a:p>
            <a:r>
              <a:rPr lang="en-US" dirty="0" smtClean="0">
                <a:latin typeface="Calibri" pitchFamily="34" charset="0"/>
              </a:rPr>
              <a:t>L = length of transcript in units of Kb</a:t>
            </a:r>
          </a:p>
        </p:txBody>
      </p:sp>
      <p:sp>
        <p:nvSpPr>
          <p:cNvPr id="3" name="TextBox 2"/>
          <p:cNvSpPr txBox="1"/>
          <p:nvPr/>
        </p:nvSpPr>
        <p:spPr>
          <a:xfrm>
            <a:off x="99194" y="931020"/>
            <a:ext cx="7738519" cy="1320361"/>
          </a:xfrm>
          <a:prstGeom prst="rect">
            <a:avLst/>
          </a:prstGeom>
          <a:noFill/>
        </p:spPr>
        <p:txBody>
          <a:bodyPr wrap="square" rtlCol="0">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400" b="1" dirty="0" smtClean="0">
                <a:solidFill>
                  <a:schemeClr val="tx1">
                    <a:lumMod val="50000"/>
                  </a:schemeClr>
                </a:solidFill>
              </a:rPr>
              <a:t>Normalize counts for </a:t>
            </a:r>
            <a:r>
              <a:rPr lang="en-GB" sz="2400" b="1" dirty="0">
                <a:solidFill>
                  <a:schemeClr val="tx1">
                    <a:lumMod val="50000"/>
                  </a:schemeClr>
                </a:solidFill>
              </a:rPr>
              <a:t>expression </a:t>
            </a:r>
            <a:r>
              <a:rPr lang="en-GB" sz="2400" b="1" dirty="0" smtClean="0">
                <a:solidFill>
                  <a:schemeClr val="tx1">
                    <a:lumMod val="50000"/>
                  </a:schemeClr>
                </a:solidFill>
              </a:rPr>
              <a:t>levels – </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GB" sz="2000" dirty="0" smtClean="0">
              <a:solidFill>
                <a:schemeClr val="tx1">
                  <a:lumMod val="50000"/>
                </a:schemeClr>
              </a:solidFill>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000" dirty="0" smtClean="0">
                <a:solidFill>
                  <a:schemeClr val="tx1">
                    <a:lumMod val="50000"/>
                  </a:schemeClr>
                </a:solidFill>
              </a:rPr>
              <a:t>to </a:t>
            </a:r>
            <a:r>
              <a:rPr lang="en-GB" sz="2000" dirty="0">
                <a:solidFill>
                  <a:schemeClr val="tx1">
                    <a:lumMod val="50000"/>
                  </a:schemeClr>
                </a:solidFill>
              </a:rPr>
              <a:t>account for differences in gene length, read counts are converted to </a:t>
            </a:r>
            <a:r>
              <a:rPr lang="en-GB" sz="2000" b="1" i="1" dirty="0">
                <a:solidFill>
                  <a:schemeClr val="tx1">
                    <a:lumMod val="50000"/>
                  </a:schemeClr>
                </a:solidFill>
              </a:rPr>
              <a:t>Reads per </a:t>
            </a:r>
            <a:r>
              <a:rPr lang="en-GB" sz="2000" b="1" i="1" dirty="0" err="1">
                <a:solidFill>
                  <a:schemeClr val="tx1">
                    <a:lumMod val="50000"/>
                  </a:schemeClr>
                </a:solidFill>
              </a:rPr>
              <a:t>kilobase</a:t>
            </a:r>
            <a:r>
              <a:rPr lang="en-GB" sz="2000" b="1" i="1" dirty="0">
                <a:solidFill>
                  <a:schemeClr val="tx1">
                    <a:lumMod val="50000"/>
                  </a:schemeClr>
                </a:solidFill>
              </a:rPr>
              <a:t> of transcript mapped (RPKM)</a:t>
            </a:r>
          </a:p>
        </p:txBody>
      </p:sp>
      <p:sp>
        <p:nvSpPr>
          <p:cNvPr id="5" name="TextBox 4"/>
          <p:cNvSpPr txBox="1"/>
          <p:nvPr/>
        </p:nvSpPr>
        <p:spPr>
          <a:xfrm>
            <a:off x="5448463" y="4711416"/>
            <a:ext cx="2917061" cy="830997"/>
          </a:xfrm>
          <a:prstGeom prst="rect">
            <a:avLst/>
          </a:prstGeom>
          <a:noFill/>
        </p:spPr>
        <p:txBody>
          <a:bodyPr wrap="square" rtlCol="0">
            <a:spAutoFit/>
          </a:bodyPr>
          <a:lstStyle/>
          <a:p>
            <a:r>
              <a:rPr lang="en-US" sz="2400" dirty="0" smtClean="0"/>
              <a:t>Cufflinks/</a:t>
            </a:r>
            <a:r>
              <a:rPr lang="en-US" sz="2400" dirty="0" err="1" smtClean="0"/>
              <a:t>CuffDiff</a:t>
            </a:r>
            <a:endParaRPr lang="en-US" sz="2400" dirty="0" smtClean="0"/>
          </a:p>
          <a:p>
            <a:r>
              <a:rPr lang="en-US" sz="2400" dirty="0" smtClean="0"/>
              <a:t>Trinity</a:t>
            </a:r>
          </a:p>
        </p:txBody>
      </p:sp>
    </p:spTree>
    <p:extLst>
      <p:ext uri="{BB962C8B-B14F-4D97-AF65-F5344CB8AC3E}">
        <p14:creationId xmlns:p14="http://schemas.microsoft.com/office/powerpoint/2010/main" val="5070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Alternative differential expression methods</a:t>
            </a:r>
          </a:p>
        </p:txBody>
      </p:sp>
      <p:sp>
        <p:nvSpPr>
          <p:cNvPr id="7" name="Rectangle 6"/>
          <p:cNvSpPr/>
          <p:nvPr/>
        </p:nvSpPr>
        <p:spPr>
          <a:xfrm>
            <a:off x="320040" y="1171092"/>
            <a:ext cx="8037576" cy="923330"/>
          </a:xfrm>
          <a:prstGeom prst="rect">
            <a:avLst/>
          </a:prstGeom>
        </p:spPr>
        <p:txBody>
          <a:bodyPr wrap="square">
            <a:spAutoFit/>
          </a:bodyPr>
          <a:lstStyle/>
          <a:p>
            <a:r>
              <a:rPr lang="en-US" dirty="0">
                <a:solidFill>
                  <a:schemeClr val="tx1">
                    <a:lumMod val="50000"/>
                  </a:schemeClr>
                </a:solidFill>
              </a:rPr>
              <a:t>Raw count approaches</a:t>
            </a:r>
          </a:p>
          <a:p>
            <a:r>
              <a:rPr lang="en-US" dirty="0" err="1"/>
              <a:t>DESeq</a:t>
            </a:r>
            <a:r>
              <a:rPr lang="en-US" dirty="0"/>
              <a:t> - http://www-</a:t>
            </a:r>
            <a:r>
              <a:rPr lang="en-US" dirty="0" err="1"/>
              <a:t>huber.embl.de</a:t>
            </a:r>
            <a:r>
              <a:rPr lang="en-US" dirty="0"/>
              <a:t>/users/</a:t>
            </a:r>
            <a:r>
              <a:rPr lang="en-US" dirty="0" err="1"/>
              <a:t>anders</a:t>
            </a:r>
            <a:r>
              <a:rPr lang="en-US" dirty="0"/>
              <a:t>/</a:t>
            </a:r>
            <a:r>
              <a:rPr lang="en-US" dirty="0" err="1"/>
              <a:t>DESeq</a:t>
            </a:r>
            <a:r>
              <a:rPr lang="en-US" dirty="0"/>
              <a:t>/</a:t>
            </a:r>
          </a:p>
          <a:p>
            <a:r>
              <a:rPr lang="en-US" dirty="0" err="1"/>
              <a:t>edgeR</a:t>
            </a:r>
            <a:r>
              <a:rPr lang="en-US" dirty="0"/>
              <a:t> - http://</a:t>
            </a:r>
            <a:r>
              <a:rPr lang="en-US" dirty="0" err="1"/>
              <a:t>www.bioconductor.org</a:t>
            </a:r>
            <a:r>
              <a:rPr lang="en-US" dirty="0"/>
              <a:t>/packages/release/</a:t>
            </a:r>
            <a:r>
              <a:rPr lang="en-US" dirty="0" err="1"/>
              <a:t>bioc</a:t>
            </a:r>
            <a:r>
              <a:rPr lang="en-US" dirty="0"/>
              <a:t>/html/</a:t>
            </a:r>
            <a:r>
              <a:rPr lang="en-US" dirty="0" err="1"/>
              <a:t>edgeR.html</a:t>
            </a:r>
            <a:endParaRPr lang="en-US" dirty="0"/>
          </a:p>
        </p:txBody>
      </p:sp>
      <p:pic>
        <p:nvPicPr>
          <p:cNvPr id="8" name="Picture 7" descr="Screen Shot 2013-06-01 at 10.13.40 PM.png"/>
          <p:cNvPicPr>
            <a:picLocks noChangeAspect="1"/>
          </p:cNvPicPr>
          <p:nvPr/>
        </p:nvPicPr>
        <p:blipFill rotWithShape="1">
          <a:blip r:embed="rId3">
            <a:extLst>
              <a:ext uri="{28A0092B-C50C-407E-A947-70E740481C1C}">
                <a14:useLocalDpi xmlns:a14="http://schemas.microsoft.com/office/drawing/2010/main" val="0"/>
              </a:ext>
            </a:extLst>
          </a:blip>
          <a:srcRect l="242" t="589" r="-242" b="-589"/>
          <a:stretch/>
        </p:blipFill>
        <p:spPr>
          <a:xfrm>
            <a:off x="1984248" y="2618430"/>
            <a:ext cx="5393642" cy="4129128"/>
          </a:xfrm>
          <a:prstGeom prst="rect">
            <a:avLst/>
          </a:prstGeom>
        </p:spPr>
      </p:pic>
    </p:spTree>
    <p:extLst>
      <p:ext uri="{BB962C8B-B14F-4D97-AF65-F5344CB8AC3E}">
        <p14:creationId xmlns:p14="http://schemas.microsoft.com/office/powerpoint/2010/main" val="137731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914398" y="2823473"/>
            <a:ext cx="6117337" cy="5109091"/>
          </a:xfrm>
          <a:prstGeom prst="rect">
            <a:avLst/>
          </a:prstGeom>
          <a:noFill/>
        </p:spPr>
        <p:txBody>
          <a:bodyPr wrap="square" rtlCol="0">
            <a:spAutoFit/>
          </a:bodyPr>
          <a:lstStyle/>
          <a:p>
            <a:r>
              <a:rPr lang="en-US" sz="2800" dirty="0" smtClean="0">
                <a:solidFill>
                  <a:schemeClr val="tx1">
                    <a:lumMod val="50000"/>
                  </a:schemeClr>
                </a:solidFill>
              </a:rPr>
              <a:t>Theory</a:t>
            </a:r>
          </a:p>
          <a:p>
            <a:r>
              <a:rPr lang="en-US" sz="2800" dirty="0">
                <a:solidFill>
                  <a:schemeClr val="tx1">
                    <a:lumMod val="50000"/>
                  </a:schemeClr>
                </a:solidFill>
              </a:rPr>
              <a:t>	</a:t>
            </a:r>
            <a:r>
              <a:rPr lang="en-US" sz="2800" dirty="0" smtClean="0">
                <a:solidFill>
                  <a:schemeClr val="tx1">
                    <a:lumMod val="50000"/>
                  </a:schemeClr>
                </a:solidFill>
              </a:rPr>
              <a:t>Sequence Types</a:t>
            </a:r>
          </a:p>
          <a:p>
            <a:r>
              <a:rPr lang="en-US" sz="2800" dirty="0">
                <a:solidFill>
                  <a:schemeClr val="tx1">
                    <a:lumMod val="50000"/>
                  </a:schemeClr>
                </a:solidFill>
              </a:rPr>
              <a:t>	</a:t>
            </a:r>
            <a:r>
              <a:rPr lang="en-US" sz="2800" dirty="0" smtClean="0">
                <a:solidFill>
                  <a:schemeClr val="tx1">
                    <a:lumMod val="50000"/>
                  </a:schemeClr>
                </a:solidFill>
              </a:rPr>
              <a:t>Algorithm </a:t>
            </a:r>
            <a:r>
              <a:rPr lang="en-US" sz="2800" dirty="0" smtClean="0">
                <a:solidFill>
                  <a:schemeClr val="tx1">
                    <a:lumMod val="50000"/>
                  </a:schemeClr>
                </a:solidFill>
              </a:rPr>
              <a:t>Basics/ Tool Types</a:t>
            </a:r>
            <a:endParaRPr lang="en-US" sz="2800" dirty="0" smtClean="0">
              <a:solidFill>
                <a:schemeClr val="tx1">
                  <a:lumMod val="50000"/>
                </a:schemeClr>
              </a:solidFill>
            </a:endParaRPr>
          </a:p>
          <a:p>
            <a:r>
              <a:rPr lang="en-US" sz="2800" dirty="0">
                <a:solidFill>
                  <a:schemeClr val="tx1">
                    <a:lumMod val="50000"/>
                  </a:schemeClr>
                </a:solidFill>
              </a:rPr>
              <a:t>	</a:t>
            </a:r>
            <a:r>
              <a:rPr lang="en-US" sz="2800" dirty="0" smtClean="0">
                <a:solidFill>
                  <a:schemeClr val="tx1">
                    <a:lumMod val="50000"/>
                  </a:schemeClr>
                </a:solidFill>
              </a:rPr>
              <a:t>Assessing an Alignment/Assembly</a:t>
            </a:r>
          </a:p>
          <a:p>
            <a:endParaRPr lang="en-US" sz="2800" dirty="0">
              <a:solidFill>
                <a:schemeClr val="tx1">
                  <a:lumMod val="50000"/>
                </a:schemeClr>
              </a:solidFill>
            </a:endParaRPr>
          </a:p>
          <a:p>
            <a:r>
              <a:rPr lang="en-US" sz="2800" dirty="0" smtClean="0">
                <a:solidFill>
                  <a:schemeClr val="tx1">
                    <a:lumMod val="50000"/>
                  </a:schemeClr>
                </a:solidFill>
              </a:rPr>
              <a:t>Tools</a:t>
            </a:r>
          </a:p>
          <a:p>
            <a:r>
              <a:rPr lang="en-US" sz="2800" dirty="0">
                <a:solidFill>
                  <a:schemeClr val="tx1">
                    <a:lumMod val="50000"/>
                  </a:schemeClr>
                </a:solidFill>
              </a:rPr>
              <a:t>	</a:t>
            </a:r>
            <a:r>
              <a:rPr lang="en-US" sz="2800" dirty="0" smtClean="0">
                <a:solidFill>
                  <a:schemeClr val="tx1">
                    <a:lumMod val="50000"/>
                  </a:schemeClr>
                </a:solidFill>
              </a:rPr>
              <a:t>For Alignment/Assembly</a:t>
            </a:r>
          </a:p>
          <a:p>
            <a:r>
              <a:rPr lang="en-US" sz="2800" dirty="0">
                <a:solidFill>
                  <a:schemeClr val="tx1">
                    <a:lumMod val="50000"/>
                  </a:schemeClr>
                </a:solidFill>
              </a:rPr>
              <a:t>	</a:t>
            </a:r>
            <a:r>
              <a:rPr lang="en-US" sz="2800" dirty="0" smtClean="0">
                <a:solidFill>
                  <a:schemeClr val="tx1">
                    <a:lumMod val="50000"/>
                  </a:schemeClr>
                </a:solidFill>
              </a:rPr>
              <a:t>For Differential Expression</a:t>
            </a:r>
          </a:p>
          <a:p>
            <a:r>
              <a:rPr lang="en-US" sz="2800" dirty="0">
                <a:solidFill>
                  <a:schemeClr val="tx1">
                    <a:lumMod val="50000"/>
                  </a:schemeClr>
                </a:solidFill>
              </a:rPr>
              <a:t>	</a:t>
            </a: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develop a strategy for performing </a:t>
            </a:r>
            <a:r>
              <a:rPr lang="en-US" sz="2800" dirty="0" err="1" smtClean="0">
                <a:solidFill>
                  <a:schemeClr val="tx1">
                    <a:lumMod val="50000"/>
                  </a:schemeClr>
                </a:solidFill>
              </a:rPr>
              <a:t>RNAseq</a:t>
            </a:r>
            <a:r>
              <a:rPr lang="en-US" sz="2800" dirty="0" smtClean="0">
                <a:solidFill>
                  <a:schemeClr val="tx1">
                    <a:lumMod val="50000"/>
                  </a:schemeClr>
                </a:solidFill>
              </a:rPr>
              <a:t> and assembly and assessing analysis quality </a:t>
            </a:r>
            <a:endParaRPr lang="en-US" sz="2800" dirty="0">
              <a:solidFill>
                <a:schemeClr val="tx1">
                  <a:lumMod val="50000"/>
                </a:schemeClr>
              </a:solidFill>
            </a:endParaRPr>
          </a:p>
        </p:txBody>
      </p:sp>
    </p:spTree>
    <p:extLst>
      <p:ext uri="{BB962C8B-B14F-4D97-AF65-F5344CB8AC3E}">
        <p14:creationId xmlns:p14="http://schemas.microsoft.com/office/powerpoint/2010/main" val="122311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Cufflinks</a:t>
            </a:r>
          </a:p>
        </p:txBody>
      </p:sp>
      <p:pic>
        <p:nvPicPr>
          <p:cNvPr id="7" name="Content Placeholder 1" descr="cufflinks_overview.jpg"/>
          <p:cNvPicPr>
            <a:picLocks noChangeAspect="1"/>
          </p:cNvPicPr>
          <p:nvPr/>
        </p:nvPicPr>
        <p:blipFill rotWithShape="1">
          <a:blip r:embed="rId3">
            <a:extLst>
              <a:ext uri="{28A0092B-C50C-407E-A947-70E740481C1C}">
                <a14:useLocalDpi xmlns:a14="http://schemas.microsoft.com/office/drawing/2010/main" val="0"/>
              </a:ext>
            </a:extLst>
          </a:blip>
          <a:srcRect l="-1150" t="85510" r="-1662" b="204"/>
          <a:stretch/>
        </p:blipFill>
        <p:spPr>
          <a:xfrm>
            <a:off x="1678572" y="5373761"/>
            <a:ext cx="6032504" cy="1484239"/>
          </a:xfrm>
          <a:prstGeom prst="rect">
            <a:avLst/>
          </a:prstGeom>
        </p:spPr>
      </p:pic>
      <p:pic>
        <p:nvPicPr>
          <p:cNvPr id="9" name="Content Placeholder 1" descr="cufflinks_overview.jpg"/>
          <p:cNvPicPr>
            <a:picLocks noChangeAspect="1"/>
          </p:cNvPicPr>
          <p:nvPr/>
        </p:nvPicPr>
        <p:blipFill rotWithShape="1">
          <a:blip r:embed="rId3">
            <a:extLst>
              <a:ext uri="{28A0092B-C50C-407E-A947-70E740481C1C}">
                <a14:useLocalDpi xmlns:a14="http://schemas.microsoft.com/office/drawing/2010/main" val="0"/>
              </a:ext>
            </a:extLst>
          </a:blip>
          <a:srcRect l="-1406" r="-1406" b="45372"/>
          <a:stretch/>
        </p:blipFill>
        <p:spPr>
          <a:xfrm>
            <a:off x="2229984" y="830997"/>
            <a:ext cx="4554030" cy="4284517"/>
          </a:xfrm>
          <a:prstGeom prst="rect">
            <a:avLst/>
          </a:prstGeom>
        </p:spPr>
      </p:pic>
    </p:spTree>
    <p:extLst>
      <p:ext uri="{BB962C8B-B14F-4D97-AF65-F5344CB8AC3E}">
        <p14:creationId xmlns:p14="http://schemas.microsoft.com/office/powerpoint/2010/main" val="1062287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err="1" smtClean="0">
                <a:solidFill>
                  <a:schemeClr val="bg1"/>
                </a:solidFill>
                <a:latin typeface="+mj-lt"/>
              </a:rPr>
              <a:t>Cuffdiff</a:t>
            </a:r>
            <a:endParaRPr lang="en-US" sz="3200" dirty="0" smtClean="0">
              <a:solidFill>
                <a:schemeClr val="bg1"/>
              </a:solidFill>
              <a:latin typeface="+mj-lt"/>
            </a:endParaRPr>
          </a:p>
        </p:txBody>
      </p:sp>
      <p:pic>
        <p:nvPicPr>
          <p:cNvPr id="6" name="Content Placeholder 3" descr="cuffdiff_overview.jpg"/>
          <p:cNvPicPr>
            <a:picLocks noChangeAspect="1"/>
          </p:cNvPicPr>
          <p:nvPr/>
        </p:nvPicPr>
        <p:blipFill rotWithShape="1">
          <a:blip r:embed="rId3">
            <a:extLst>
              <a:ext uri="{28A0092B-C50C-407E-A947-70E740481C1C}">
                <a14:useLocalDpi xmlns:a14="http://schemas.microsoft.com/office/drawing/2010/main" val="0"/>
              </a:ext>
            </a:extLst>
          </a:blip>
          <a:srcRect l="-2624" t="58997" r="-3487"/>
          <a:stretch/>
        </p:blipFill>
        <p:spPr>
          <a:xfrm>
            <a:off x="1608921" y="2116943"/>
            <a:ext cx="6044539" cy="4471416"/>
          </a:xfrm>
          <a:prstGeom prst="rect">
            <a:avLst/>
          </a:prstGeom>
        </p:spPr>
      </p:pic>
      <p:sp>
        <p:nvSpPr>
          <p:cNvPr id="3" name="TextBox 2"/>
          <p:cNvSpPr txBox="1"/>
          <p:nvPr/>
        </p:nvSpPr>
        <p:spPr>
          <a:xfrm>
            <a:off x="621792" y="1289304"/>
            <a:ext cx="4251960" cy="369332"/>
          </a:xfrm>
          <a:prstGeom prst="rect">
            <a:avLst/>
          </a:prstGeom>
          <a:noFill/>
        </p:spPr>
        <p:txBody>
          <a:bodyPr wrap="square" rtlCol="0">
            <a:spAutoFit/>
          </a:bodyPr>
          <a:lstStyle/>
          <a:p>
            <a:r>
              <a:rPr lang="en-US" dirty="0" smtClean="0"/>
              <a:t>Finding differentially </a:t>
            </a:r>
            <a:r>
              <a:rPr lang="en-US" smtClean="0"/>
              <a:t>abundant transcripts</a:t>
            </a:r>
            <a:endParaRPr lang="en-US"/>
          </a:p>
        </p:txBody>
      </p:sp>
    </p:spTree>
    <p:extLst>
      <p:ext uri="{BB962C8B-B14F-4D97-AF65-F5344CB8AC3E}">
        <p14:creationId xmlns:p14="http://schemas.microsoft.com/office/powerpoint/2010/main" val="165848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err="1" smtClean="0">
                <a:solidFill>
                  <a:schemeClr val="bg1"/>
                </a:solidFill>
                <a:latin typeface="+mj-lt"/>
              </a:rPr>
              <a:t>cummeRbund</a:t>
            </a:r>
            <a:r>
              <a:rPr lang="en-US" sz="3200" dirty="0" smtClean="0">
                <a:solidFill>
                  <a:schemeClr val="bg1"/>
                </a:solidFill>
                <a:latin typeface="+mj-lt"/>
              </a:rPr>
              <a:t> </a:t>
            </a:r>
          </a:p>
        </p:txBody>
      </p:sp>
      <p:sp>
        <p:nvSpPr>
          <p:cNvPr id="7" name="TextBox 6"/>
          <p:cNvSpPr txBox="1"/>
          <p:nvPr/>
        </p:nvSpPr>
        <p:spPr>
          <a:xfrm>
            <a:off x="661848" y="997389"/>
            <a:ext cx="6437745" cy="584775"/>
          </a:xfrm>
          <a:prstGeom prst="rect">
            <a:avLst/>
          </a:prstGeom>
          <a:noFill/>
        </p:spPr>
        <p:txBody>
          <a:bodyPr wrap="square" rtlCol="0">
            <a:spAutoFit/>
          </a:bodyPr>
          <a:lstStyle/>
          <a:p>
            <a:r>
              <a:rPr lang="en-US" sz="3200" dirty="0" smtClean="0">
                <a:solidFill>
                  <a:schemeClr val="tx1">
                    <a:lumMod val="50000"/>
                  </a:schemeClr>
                </a:solidFill>
              </a:rPr>
              <a:t>Analysis </a:t>
            </a:r>
            <a:r>
              <a:rPr lang="en-US" sz="3200" smtClean="0">
                <a:solidFill>
                  <a:schemeClr val="tx1">
                    <a:lumMod val="50000"/>
                  </a:schemeClr>
                </a:solidFill>
              </a:rPr>
              <a:t>of expression in </a:t>
            </a:r>
            <a:r>
              <a:rPr lang="en-US" sz="3200" dirty="0" smtClean="0">
                <a:solidFill>
                  <a:schemeClr val="tx1">
                    <a:lumMod val="50000"/>
                  </a:schemeClr>
                </a:solidFill>
              </a:rPr>
              <a:t>R</a:t>
            </a:r>
            <a:endParaRPr lang="en-US" sz="3200" dirty="0">
              <a:solidFill>
                <a:schemeClr val="tx1">
                  <a:lumMod val="50000"/>
                </a:schemeClr>
              </a:solidFill>
            </a:endParaRPr>
          </a:p>
        </p:txBody>
      </p:sp>
      <p:pic>
        <p:nvPicPr>
          <p:cNvPr id="6" name="Content Placeholder 3" descr="Tutorial_Part2_cummeRbund_output 3.jpeg"/>
          <p:cNvPicPr>
            <a:picLocks noChangeAspect="1"/>
          </p:cNvPicPr>
          <p:nvPr/>
        </p:nvPicPr>
        <p:blipFill rotWithShape="1">
          <a:blip r:embed="rId3">
            <a:extLst>
              <a:ext uri="{28A0092B-C50C-407E-A947-70E740481C1C}">
                <a14:useLocalDpi xmlns:a14="http://schemas.microsoft.com/office/drawing/2010/main" val="0"/>
              </a:ext>
            </a:extLst>
          </a:blip>
          <a:srcRect l="864" r="1197"/>
          <a:stretch/>
        </p:blipFill>
        <p:spPr>
          <a:xfrm>
            <a:off x="445824" y="1748557"/>
            <a:ext cx="2483291" cy="2535560"/>
          </a:xfrm>
          <a:prstGeom prst="rect">
            <a:avLst/>
          </a:prstGeom>
        </p:spPr>
      </p:pic>
      <p:pic>
        <p:nvPicPr>
          <p:cNvPr id="8" name="Picture 7" descr="Tutorial_Part2_cummeRbund_output 6.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2448" y="1748557"/>
            <a:ext cx="2408312" cy="2408312"/>
          </a:xfrm>
          <a:prstGeom prst="rect">
            <a:avLst/>
          </a:prstGeom>
        </p:spPr>
      </p:pic>
      <p:pic>
        <p:nvPicPr>
          <p:cNvPr id="9" name="Picture 8" descr="Tutorial_Part2_cummeRbund_output 10.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48" y="4340845"/>
            <a:ext cx="2264296" cy="2264296"/>
          </a:xfrm>
          <a:prstGeom prst="rect">
            <a:avLst/>
          </a:prstGeom>
        </p:spPr>
      </p:pic>
      <p:pic>
        <p:nvPicPr>
          <p:cNvPr id="10" name="Picture 9" descr="Tutorial_Part2_cummeRbund_output 1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144" y="4268837"/>
            <a:ext cx="2304256" cy="2304256"/>
          </a:xfrm>
          <a:prstGeom prst="rect">
            <a:avLst/>
          </a:prstGeom>
        </p:spPr>
      </p:pic>
      <p:pic>
        <p:nvPicPr>
          <p:cNvPr id="11" name="Picture 10" descr="Tutorial_Part2_cummeRbund_output 14.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4456" y="4268837"/>
            <a:ext cx="2232248" cy="2232248"/>
          </a:xfrm>
          <a:prstGeom prst="rect">
            <a:avLst/>
          </a:prstGeom>
        </p:spPr>
      </p:pic>
      <p:pic>
        <p:nvPicPr>
          <p:cNvPr id="12" name="Picture 11" descr="Tutorial_Part2_cummeRbund_output.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8152" y="1748557"/>
            <a:ext cx="2480320" cy="2480320"/>
          </a:xfrm>
          <a:prstGeom prst="rect">
            <a:avLst/>
          </a:prstGeom>
        </p:spPr>
      </p:pic>
    </p:spTree>
    <p:extLst>
      <p:ext uri="{BB962C8B-B14F-4D97-AF65-F5344CB8AC3E}">
        <p14:creationId xmlns:p14="http://schemas.microsoft.com/office/powerpoint/2010/main" val="176101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Which tool</a:t>
            </a:r>
            <a:r>
              <a:rPr lang="en-US" sz="3200" dirty="0" smtClean="0">
                <a:solidFill>
                  <a:schemeClr val="bg1"/>
                </a:solidFill>
                <a:latin typeface="+mj-lt"/>
              </a:rPr>
              <a:t>? Which experimental design?</a:t>
            </a:r>
            <a:endParaRPr lang="en-US" sz="3200" dirty="0" smtClean="0">
              <a:solidFill>
                <a:schemeClr val="bg1"/>
              </a:solidFill>
              <a:latin typeface="+mj-lt"/>
            </a:endParaRPr>
          </a:p>
        </p:txBody>
      </p:sp>
      <p:pic>
        <p:nvPicPr>
          <p:cNvPr id="2" name="Picture 1"/>
          <p:cNvPicPr>
            <a:picLocks noChangeAspect="1"/>
          </p:cNvPicPr>
          <p:nvPr/>
        </p:nvPicPr>
        <p:blipFill>
          <a:blip r:embed="rId3"/>
          <a:stretch>
            <a:fillRect/>
          </a:stretch>
        </p:blipFill>
        <p:spPr>
          <a:xfrm>
            <a:off x="1069848" y="1593416"/>
            <a:ext cx="5124615" cy="5264584"/>
          </a:xfrm>
          <a:prstGeom prst="rect">
            <a:avLst/>
          </a:prstGeom>
        </p:spPr>
      </p:pic>
      <p:sp>
        <p:nvSpPr>
          <p:cNvPr id="7" name="TextBox 6"/>
          <p:cNvSpPr txBox="1"/>
          <p:nvPr/>
        </p:nvSpPr>
        <p:spPr>
          <a:xfrm>
            <a:off x="2980944" y="1319813"/>
            <a:ext cx="2029968" cy="369332"/>
          </a:xfrm>
          <a:prstGeom prst="rect">
            <a:avLst/>
          </a:prstGeom>
          <a:noFill/>
        </p:spPr>
        <p:txBody>
          <a:bodyPr wrap="square" rtlCol="0">
            <a:spAutoFit/>
          </a:bodyPr>
          <a:lstStyle/>
          <a:p>
            <a:r>
              <a:rPr lang="en-US" dirty="0" smtClean="0"/>
              <a:t>Fold Change Cutoff</a:t>
            </a:r>
            <a:endParaRPr lang="en-US" dirty="0"/>
          </a:p>
        </p:txBody>
      </p:sp>
      <p:sp>
        <p:nvSpPr>
          <p:cNvPr id="8" name="TextBox 7"/>
          <p:cNvSpPr txBox="1"/>
          <p:nvPr/>
        </p:nvSpPr>
        <p:spPr>
          <a:xfrm>
            <a:off x="207264" y="2177961"/>
            <a:ext cx="2029968" cy="369332"/>
          </a:xfrm>
          <a:prstGeom prst="rect">
            <a:avLst/>
          </a:prstGeom>
          <a:noFill/>
        </p:spPr>
        <p:txBody>
          <a:bodyPr wrap="square" rtlCol="0">
            <a:spAutoFit/>
          </a:bodyPr>
          <a:lstStyle/>
          <a:p>
            <a:r>
              <a:rPr lang="en-US" smtClean="0"/>
              <a:t>Tool</a:t>
            </a:r>
            <a:endParaRPr lang="en-US"/>
          </a:p>
        </p:txBody>
      </p:sp>
      <p:sp>
        <p:nvSpPr>
          <p:cNvPr id="9" name="TextBox 8"/>
          <p:cNvSpPr txBox="1"/>
          <p:nvPr/>
        </p:nvSpPr>
        <p:spPr>
          <a:xfrm>
            <a:off x="0" y="889041"/>
            <a:ext cx="4681728" cy="646331"/>
          </a:xfrm>
          <a:prstGeom prst="rect">
            <a:avLst/>
          </a:prstGeom>
          <a:noFill/>
        </p:spPr>
        <p:txBody>
          <a:bodyPr wrap="square" rtlCol="0">
            <a:spAutoFit/>
          </a:bodyPr>
          <a:lstStyle/>
          <a:p>
            <a:r>
              <a:rPr lang="en-US" dirty="0" smtClean="0"/>
              <a:t>False/True Positive Rate at different fold changes and replicate numbers</a:t>
            </a:r>
            <a:endParaRPr lang="en-US" dirty="0"/>
          </a:p>
        </p:txBody>
      </p:sp>
      <p:sp>
        <p:nvSpPr>
          <p:cNvPr id="10" name="TextBox 9"/>
          <p:cNvSpPr txBox="1"/>
          <p:nvPr/>
        </p:nvSpPr>
        <p:spPr>
          <a:xfrm>
            <a:off x="5879592" y="6020411"/>
            <a:ext cx="3328416" cy="923330"/>
          </a:xfrm>
          <a:prstGeom prst="rect">
            <a:avLst/>
          </a:prstGeom>
          <a:noFill/>
        </p:spPr>
        <p:txBody>
          <a:bodyPr wrap="square" rtlCol="0">
            <a:spAutoFit/>
          </a:bodyPr>
          <a:lstStyle/>
          <a:p>
            <a:r>
              <a:rPr lang="en-US" dirty="0" err="1" smtClean="0"/>
              <a:t>Schurch</a:t>
            </a:r>
            <a:r>
              <a:rPr lang="en-US" dirty="0" smtClean="0"/>
              <a:t> et al</a:t>
            </a:r>
          </a:p>
          <a:p>
            <a:r>
              <a:rPr lang="en-US" dirty="0"/>
              <a:t>http://</a:t>
            </a:r>
            <a:r>
              <a:rPr lang="en-US" dirty="0" err="1"/>
              <a:t>arxiv.org</a:t>
            </a:r>
            <a:r>
              <a:rPr lang="en-US" dirty="0"/>
              <a:t>/pdf/1505.02017v2.pdf</a:t>
            </a:r>
          </a:p>
        </p:txBody>
      </p:sp>
      <p:sp>
        <p:nvSpPr>
          <p:cNvPr id="11" name="TextBox 10"/>
          <p:cNvSpPr txBox="1"/>
          <p:nvPr/>
        </p:nvSpPr>
        <p:spPr>
          <a:xfrm>
            <a:off x="6395528" y="3856376"/>
            <a:ext cx="2029968" cy="369332"/>
          </a:xfrm>
          <a:prstGeom prst="rect">
            <a:avLst/>
          </a:prstGeom>
          <a:noFill/>
        </p:spPr>
        <p:txBody>
          <a:bodyPr wrap="square" rtlCol="0">
            <a:spAutoFit/>
          </a:bodyPr>
          <a:lstStyle/>
          <a:p>
            <a:r>
              <a:rPr lang="en-US" dirty="0" smtClean="0"/>
              <a:t>Samples</a:t>
            </a:r>
            <a:endParaRPr lang="en-US" dirty="0"/>
          </a:p>
        </p:txBody>
      </p:sp>
      <p:sp>
        <p:nvSpPr>
          <p:cNvPr id="4" name="TextBox 3"/>
          <p:cNvSpPr txBox="1"/>
          <p:nvPr/>
        </p:nvSpPr>
        <p:spPr>
          <a:xfrm>
            <a:off x="2253090" y="1624309"/>
            <a:ext cx="593125" cy="369332"/>
          </a:xfrm>
          <a:prstGeom prst="rect">
            <a:avLst/>
          </a:prstGeom>
          <a:noFill/>
        </p:spPr>
        <p:txBody>
          <a:bodyPr wrap="square" rtlCol="0">
            <a:spAutoFit/>
          </a:bodyPr>
          <a:lstStyle/>
          <a:p>
            <a:r>
              <a:rPr lang="en-US" smtClean="0"/>
              <a:t>0</a:t>
            </a:r>
            <a:endParaRPr lang="en-US"/>
          </a:p>
        </p:txBody>
      </p:sp>
      <p:sp>
        <p:nvSpPr>
          <p:cNvPr id="12" name="TextBox 11"/>
          <p:cNvSpPr txBox="1"/>
          <p:nvPr/>
        </p:nvSpPr>
        <p:spPr>
          <a:xfrm>
            <a:off x="3335592" y="1627481"/>
            <a:ext cx="593125" cy="369332"/>
          </a:xfrm>
          <a:prstGeom prst="rect">
            <a:avLst/>
          </a:prstGeom>
          <a:noFill/>
        </p:spPr>
        <p:txBody>
          <a:bodyPr wrap="square" rtlCol="0">
            <a:spAutoFit/>
          </a:bodyPr>
          <a:lstStyle/>
          <a:p>
            <a:r>
              <a:rPr lang="en-US" smtClean="0"/>
              <a:t>0.5</a:t>
            </a:r>
            <a:endParaRPr lang="en-US"/>
          </a:p>
        </p:txBody>
      </p:sp>
      <p:sp>
        <p:nvSpPr>
          <p:cNvPr id="13" name="TextBox 12"/>
          <p:cNvSpPr txBox="1"/>
          <p:nvPr/>
        </p:nvSpPr>
        <p:spPr>
          <a:xfrm>
            <a:off x="5125839" y="1624309"/>
            <a:ext cx="593125" cy="369332"/>
          </a:xfrm>
          <a:prstGeom prst="rect">
            <a:avLst/>
          </a:prstGeom>
          <a:noFill/>
        </p:spPr>
        <p:txBody>
          <a:bodyPr wrap="square" rtlCol="0">
            <a:spAutoFit/>
          </a:bodyPr>
          <a:lstStyle/>
          <a:p>
            <a:r>
              <a:rPr lang="en-US" dirty="0" smtClean="0"/>
              <a:t>2.0</a:t>
            </a:r>
            <a:endParaRPr lang="en-US" dirty="0"/>
          </a:p>
        </p:txBody>
      </p:sp>
    </p:spTree>
    <p:extLst>
      <p:ext uri="{BB962C8B-B14F-4D97-AF65-F5344CB8AC3E}">
        <p14:creationId xmlns:p14="http://schemas.microsoft.com/office/powerpoint/2010/main" val="271648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Which tool</a:t>
            </a:r>
            <a:r>
              <a:rPr lang="en-US" sz="3200" dirty="0" smtClean="0">
                <a:solidFill>
                  <a:schemeClr val="bg1"/>
                </a:solidFill>
                <a:latin typeface="+mj-lt"/>
              </a:rPr>
              <a:t>? Which experimental design?</a:t>
            </a:r>
            <a:endParaRPr lang="en-US" sz="3200" dirty="0" smtClean="0">
              <a:solidFill>
                <a:schemeClr val="bg1"/>
              </a:solidFill>
              <a:latin typeface="+mj-lt"/>
            </a:endParaRPr>
          </a:p>
        </p:txBody>
      </p:sp>
      <p:sp>
        <p:nvSpPr>
          <p:cNvPr id="5" name="Rectangle 4"/>
          <p:cNvSpPr/>
          <p:nvPr/>
        </p:nvSpPr>
        <p:spPr>
          <a:xfrm>
            <a:off x="704335" y="1859340"/>
            <a:ext cx="6734433" cy="3416320"/>
          </a:xfrm>
          <a:prstGeom prst="rect">
            <a:avLst/>
          </a:prstGeom>
        </p:spPr>
        <p:txBody>
          <a:bodyPr wrap="square">
            <a:spAutoFit/>
          </a:bodyPr>
          <a:lstStyle/>
          <a:p>
            <a:pPr marL="285750" indent="-285750">
              <a:buFont typeface="Arial" charset="0"/>
              <a:buChar char="•"/>
            </a:pPr>
            <a:r>
              <a:rPr lang="en-US" dirty="0">
                <a:solidFill>
                  <a:schemeClr val="tx1">
                    <a:lumMod val="50000"/>
                  </a:schemeClr>
                </a:solidFill>
              </a:rPr>
              <a:t>At least six replicates per condition for all experiments</a:t>
            </a:r>
            <a:r>
              <a:rPr lang="en-US" dirty="0" smtClean="0">
                <a:solidFill>
                  <a:schemeClr val="tx1">
                    <a:lumMod val="50000"/>
                  </a:schemeClr>
                </a:solidFill>
              </a:rPr>
              <a:t>.</a:t>
            </a:r>
          </a:p>
          <a:p>
            <a:pPr marL="285750" indent="-285750">
              <a:buFont typeface="Arial" charset="0"/>
              <a:buChar char="•"/>
            </a:pPr>
            <a:endParaRPr lang="en-US" dirty="0" smtClean="0">
              <a:solidFill>
                <a:schemeClr val="tx1">
                  <a:lumMod val="50000"/>
                </a:schemeClr>
              </a:solidFill>
            </a:endParaRPr>
          </a:p>
          <a:p>
            <a:pPr marL="285750" indent="-285750">
              <a:buFont typeface="Arial" charset="0"/>
              <a:buChar char="•"/>
            </a:pPr>
            <a:r>
              <a:rPr lang="en-US" dirty="0" smtClean="0">
                <a:solidFill>
                  <a:schemeClr val="tx1">
                    <a:lumMod val="50000"/>
                  </a:schemeClr>
                </a:solidFill>
              </a:rPr>
              <a:t>At </a:t>
            </a:r>
            <a:r>
              <a:rPr lang="en-US" dirty="0">
                <a:solidFill>
                  <a:schemeClr val="tx1">
                    <a:lumMod val="50000"/>
                  </a:schemeClr>
                </a:solidFill>
              </a:rPr>
              <a:t>least 12 replicates per condition for experiments </a:t>
            </a:r>
            <a:r>
              <a:rPr lang="en-US" dirty="0" smtClean="0">
                <a:solidFill>
                  <a:schemeClr val="tx1">
                    <a:lumMod val="50000"/>
                  </a:schemeClr>
                </a:solidFill>
              </a:rPr>
              <a:t>where identifying </a:t>
            </a:r>
            <a:r>
              <a:rPr lang="en-US" dirty="0">
                <a:solidFill>
                  <a:schemeClr val="tx1">
                    <a:lumMod val="50000"/>
                  </a:schemeClr>
                </a:solidFill>
              </a:rPr>
              <a:t>the majority of all DE genes is important</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For </a:t>
            </a:r>
            <a:r>
              <a:rPr lang="en-US" dirty="0">
                <a:solidFill>
                  <a:schemeClr val="tx1">
                    <a:lumMod val="50000"/>
                  </a:schemeClr>
                </a:solidFill>
              </a:rPr>
              <a:t>experiments with &lt;12 replicates per condition; use </a:t>
            </a:r>
            <a:r>
              <a:rPr lang="en-US" dirty="0" err="1">
                <a:solidFill>
                  <a:schemeClr val="tx1">
                    <a:lumMod val="50000"/>
                  </a:schemeClr>
                </a:solidFill>
              </a:rPr>
              <a:t>edgeR</a:t>
            </a:r>
            <a:r>
              <a:rPr lang="en-US" dirty="0">
                <a:solidFill>
                  <a:schemeClr val="tx1">
                    <a:lumMod val="50000"/>
                  </a:schemeClr>
                </a:solidFill>
              </a:rPr>
              <a:t>(exact</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For </a:t>
            </a:r>
            <a:r>
              <a:rPr lang="en-US" dirty="0">
                <a:solidFill>
                  <a:schemeClr val="tx1">
                    <a:lumMod val="50000"/>
                  </a:schemeClr>
                </a:solidFill>
              </a:rPr>
              <a:t>experiments with &gt;12 replicates per condition; </a:t>
            </a:r>
            <a:r>
              <a:rPr lang="en-US" dirty="0" err="1">
                <a:solidFill>
                  <a:schemeClr val="tx1">
                    <a:lumMod val="50000"/>
                  </a:schemeClr>
                </a:solidFill>
              </a:rPr>
              <a:t>useDESeq</a:t>
            </a:r>
            <a:r>
              <a:rPr lang="en-US" dirty="0" smtClean="0">
                <a:solidFill>
                  <a:schemeClr val="tx1">
                    <a:lumMod val="50000"/>
                  </a:schemeClr>
                </a:solidFill>
              </a:rPr>
              <a:t>.</a:t>
            </a:r>
          </a:p>
          <a:p>
            <a:pPr marL="285750" indent="-285750">
              <a:buFont typeface="Arial" charset="0"/>
              <a:buChar char="•"/>
            </a:pPr>
            <a:endParaRPr lang="en-US" dirty="0">
              <a:solidFill>
                <a:schemeClr val="tx1">
                  <a:lumMod val="50000"/>
                </a:schemeClr>
              </a:solidFill>
            </a:endParaRPr>
          </a:p>
          <a:p>
            <a:pPr marL="285750" indent="-285750">
              <a:buFont typeface="Arial" charset="0"/>
              <a:buChar char="•"/>
            </a:pPr>
            <a:r>
              <a:rPr lang="en-US" dirty="0" smtClean="0">
                <a:solidFill>
                  <a:schemeClr val="tx1">
                    <a:lumMod val="50000"/>
                  </a:schemeClr>
                </a:solidFill>
              </a:rPr>
              <a:t>Apply </a:t>
            </a:r>
            <a:r>
              <a:rPr lang="en-US" dirty="0">
                <a:solidFill>
                  <a:schemeClr val="tx1">
                    <a:lumMod val="50000"/>
                  </a:schemeClr>
                </a:solidFill>
              </a:rPr>
              <a:t>a fold-change threshold appropriate to the number </a:t>
            </a:r>
            <a:r>
              <a:rPr lang="en-US" dirty="0" smtClean="0">
                <a:solidFill>
                  <a:schemeClr val="tx1">
                    <a:lumMod val="50000"/>
                  </a:schemeClr>
                </a:solidFill>
              </a:rPr>
              <a:t>of replicates </a:t>
            </a:r>
            <a:r>
              <a:rPr lang="en-US" dirty="0">
                <a:solidFill>
                  <a:schemeClr val="tx1">
                    <a:lumMod val="50000"/>
                  </a:schemeClr>
                </a:solidFill>
              </a:rPr>
              <a:t>per condition between 0.1 ≤ T ≤ </a:t>
            </a:r>
            <a:r>
              <a:rPr lang="en-US" dirty="0" smtClean="0">
                <a:solidFill>
                  <a:schemeClr val="tx1">
                    <a:lumMod val="50000"/>
                  </a:schemeClr>
                </a:solidFill>
              </a:rPr>
              <a:t>0.5.</a:t>
            </a:r>
            <a:endParaRPr lang="en-US" dirty="0">
              <a:solidFill>
                <a:schemeClr val="tx1">
                  <a:lumMod val="50000"/>
                </a:schemeClr>
              </a:solidFill>
            </a:endParaRPr>
          </a:p>
        </p:txBody>
      </p:sp>
      <p:sp>
        <p:nvSpPr>
          <p:cNvPr id="14" name="TextBox 13"/>
          <p:cNvSpPr txBox="1"/>
          <p:nvPr/>
        </p:nvSpPr>
        <p:spPr>
          <a:xfrm>
            <a:off x="2703906" y="5657672"/>
            <a:ext cx="6440094" cy="646331"/>
          </a:xfrm>
          <a:prstGeom prst="rect">
            <a:avLst/>
          </a:prstGeom>
          <a:noFill/>
        </p:spPr>
        <p:txBody>
          <a:bodyPr wrap="square" rtlCol="0">
            <a:spAutoFit/>
          </a:bodyPr>
          <a:lstStyle/>
          <a:p>
            <a:r>
              <a:rPr lang="en-US" dirty="0" err="1" smtClean="0"/>
              <a:t>Schurch</a:t>
            </a:r>
            <a:r>
              <a:rPr lang="en-US" dirty="0" smtClean="0"/>
              <a:t> et al</a:t>
            </a:r>
          </a:p>
          <a:p>
            <a:r>
              <a:rPr lang="en-US" dirty="0"/>
              <a:t>http://</a:t>
            </a:r>
            <a:r>
              <a:rPr lang="en-US" dirty="0" err="1"/>
              <a:t>arxiv.org</a:t>
            </a:r>
            <a:r>
              <a:rPr lang="en-US" dirty="0"/>
              <a:t>/pdf/1505.02017v2.pdf</a:t>
            </a:r>
          </a:p>
        </p:txBody>
      </p:sp>
    </p:spTree>
    <p:extLst>
      <p:ext uri="{BB962C8B-B14F-4D97-AF65-F5344CB8AC3E}">
        <p14:creationId xmlns:p14="http://schemas.microsoft.com/office/powerpoint/2010/main" val="1258027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30996"/>
            <a:ext cx="9144000" cy="6027003"/>
          </a:xfrm>
          <a:prstGeom prst="rect">
            <a:avLst/>
          </a:prstGeom>
        </p:spPr>
      </p:pic>
      <p:sp>
        <p:nvSpPr>
          <p:cNvPr id="3" name="TextBox 2"/>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No big red buttons in bioinformatics</a:t>
            </a:r>
          </a:p>
        </p:txBody>
      </p:sp>
    </p:spTree>
    <p:extLst>
      <p:ext uri="{BB962C8B-B14F-4D97-AF65-F5344CB8AC3E}">
        <p14:creationId xmlns:p14="http://schemas.microsoft.com/office/powerpoint/2010/main" val="1437477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Acknowledgements</a:t>
            </a:r>
          </a:p>
        </p:txBody>
      </p:sp>
      <p:sp>
        <p:nvSpPr>
          <p:cNvPr id="8" name="TextBox 7"/>
          <p:cNvSpPr txBox="1"/>
          <p:nvPr/>
        </p:nvSpPr>
        <p:spPr>
          <a:xfrm>
            <a:off x="277737" y="1198761"/>
            <a:ext cx="4516582" cy="923330"/>
          </a:xfrm>
          <a:prstGeom prst="rect">
            <a:avLst/>
          </a:prstGeom>
          <a:noFill/>
        </p:spPr>
        <p:txBody>
          <a:bodyPr wrap="square" rtlCol="0">
            <a:spAutoFit/>
          </a:bodyPr>
          <a:lstStyle/>
          <a:p>
            <a:r>
              <a:rPr lang="en-US" smtClean="0">
                <a:solidFill>
                  <a:schemeClr val="tx1">
                    <a:lumMod val="50000"/>
                  </a:schemeClr>
                </a:solidFill>
              </a:rPr>
              <a:t>References and slides</a:t>
            </a:r>
            <a:endParaRPr lang="en-US" dirty="0" smtClean="0">
              <a:solidFill>
                <a:schemeClr val="tx1">
                  <a:lumMod val="50000"/>
                </a:schemeClr>
              </a:solidFill>
            </a:endParaRPr>
          </a:p>
          <a:p>
            <a:endParaRPr lang="en-US" dirty="0">
              <a:solidFill>
                <a:schemeClr val="tx1">
                  <a:lumMod val="50000"/>
                </a:schemeClr>
              </a:solidFill>
            </a:endParaRPr>
          </a:p>
          <a:p>
            <a:r>
              <a:rPr lang="en-US" dirty="0" smtClean="0">
                <a:solidFill>
                  <a:schemeClr val="tx1">
                    <a:lumMod val="50000"/>
                  </a:schemeClr>
                </a:solidFill>
              </a:rPr>
              <a:t>https://</a:t>
            </a:r>
            <a:r>
              <a:rPr lang="en-US" dirty="0" err="1" smtClean="0">
                <a:solidFill>
                  <a:schemeClr val="tx1">
                    <a:lumMod val="50000"/>
                  </a:schemeClr>
                </a:solidFill>
              </a:rPr>
              <a:t>github.com</a:t>
            </a:r>
            <a:r>
              <a:rPr lang="en-US" dirty="0" smtClean="0">
                <a:solidFill>
                  <a:schemeClr val="tx1">
                    <a:lumMod val="50000"/>
                  </a:schemeClr>
                </a:solidFill>
              </a:rPr>
              <a:t>/</a:t>
            </a:r>
            <a:r>
              <a:rPr lang="en-US" dirty="0" err="1" smtClean="0">
                <a:solidFill>
                  <a:schemeClr val="tx1">
                    <a:lumMod val="50000"/>
                  </a:schemeClr>
                </a:solidFill>
              </a:rPr>
              <a:t>danmaclean</a:t>
            </a:r>
            <a:r>
              <a:rPr lang="en-US" dirty="0" smtClean="0">
                <a:solidFill>
                  <a:schemeClr val="tx1">
                    <a:lumMod val="50000"/>
                  </a:schemeClr>
                </a:solidFill>
              </a:rPr>
              <a:t>/</a:t>
            </a:r>
            <a:r>
              <a:rPr lang="en-US" dirty="0" err="1" smtClean="0">
                <a:solidFill>
                  <a:schemeClr val="tx1">
                    <a:lumMod val="50000"/>
                  </a:schemeClr>
                </a:solidFill>
              </a:rPr>
              <a:t>mpmi_training</a:t>
            </a:r>
            <a:endParaRPr lang="en-US" dirty="0">
              <a:solidFill>
                <a:schemeClr val="tx1">
                  <a:lumMod val="50000"/>
                </a:schemeClr>
              </a:solidFill>
            </a:endParaRPr>
          </a:p>
        </p:txBody>
      </p:sp>
    </p:spTree>
    <p:extLst>
      <p:ext uri="{BB962C8B-B14F-4D97-AF65-F5344CB8AC3E}">
        <p14:creationId xmlns:p14="http://schemas.microsoft.com/office/powerpoint/2010/main" val="133207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Why RNA </a:t>
            </a:r>
            <a:r>
              <a:rPr lang="en-US" sz="2800" dirty="0" err="1" smtClean="0">
                <a:solidFill>
                  <a:schemeClr val="bg1"/>
                </a:solidFill>
                <a:latin typeface="+mj-lt"/>
              </a:rPr>
              <a:t>Seq</a:t>
            </a:r>
            <a:r>
              <a:rPr lang="en-US" sz="2800" dirty="0" smtClean="0">
                <a:solidFill>
                  <a:schemeClr val="bg1"/>
                </a:solidFill>
                <a:latin typeface="+mj-lt"/>
              </a:rPr>
              <a:t>?</a:t>
            </a:r>
            <a:endParaRPr lang="en-US" sz="2800" dirty="0">
              <a:solidFill>
                <a:schemeClr val="bg1"/>
              </a:solidFill>
              <a:latin typeface="+mj-lt"/>
            </a:endParaRPr>
          </a:p>
        </p:txBody>
      </p:sp>
      <p:sp>
        <p:nvSpPr>
          <p:cNvPr id="3" name="TextBox 2"/>
          <p:cNvSpPr txBox="1"/>
          <p:nvPr/>
        </p:nvSpPr>
        <p:spPr>
          <a:xfrm>
            <a:off x="886966" y="1570745"/>
            <a:ext cx="7068313" cy="5109091"/>
          </a:xfrm>
          <a:prstGeom prst="rect">
            <a:avLst/>
          </a:prstGeom>
          <a:noFill/>
        </p:spPr>
        <p:txBody>
          <a:bodyPr wrap="square" rtlCol="0">
            <a:spAutoFit/>
          </a:bodyPr>
          <a:lstStyle/>
          <a:p>
            <a:pPr marL="457200" indent="-457200">
              <a:buFont typeface="Arial" charset="0"/>
              <a:buChar char="•"/>
            </a:pPr>
            <a:r>
              <a:rPr lang="en-US" sz="2800" dirty="0">
                <a:solidFill>
                  <a:schemeClr val="tx1">
                    <a:lumMod val="50000"/>
                  </a:schemeClr>
                </a:solidFill>
              </a:rPr>
              <a:t>Gene expression and differential expression</a:t>
            </a:r>
          </a:p>
          <a:p>
            <a:pPr marL="457200" indent="-457200">
              <a:buFont typeface="Arial" charset="0"/>
              <a:buChar char="•"/>
            </a:pPr>
            <a:r>
              <a:rPr lang="en-US" sz="2800" dirty="0">
                <a:solidFill>
                  <a:schemeClr val="tx1">
                    <a:lumMod val="50000"/>
                  </a:schemeClr>
                </a:solidFill>
              </a:rPr>
              <a:t>Alternative expression analysis</a:t>
            </a:r>
          </a:p>
          <a:p>
            <a:pPr marL="457200" indent="-457200">
              <a:buFont typeface="Arial" charset="0"/>
              <a:buChar char="•"/>
            </a:pPr>
            <a:r>
              <a:rPr lang="en-US" sz="2800" dirty="0">
                <a:solidFill>
                  <a:schemeClr val="tx1">
                    <a:lumMod val="50000"/>
                  </a:schemeClr>
                </a:solidFill>
              </a:rPr>
              <a:t>Transcript discovery and annotation</a:t>
            </a:r>
          </a:p>
          <a:p>
            <a:pPr marL="457200" indent="-457200">
              <a:buFont typeface="Arial" charset="0"/>
              <a:buChar char="•"/>
            </a:pPr>
            <a:r>
              <a:rPr lang="en-US" sz="2800" dirty="0">
                <a:solidFill>
                  <a:schemeClr val="tx1">
                    <a:lumMod val="50000"/>
                  </a:schemeClr>
                </a:solidFill>
              </a:rPr>
              <a:t>Allele specific expression</a:t>
            </a:r>
          </a:p>
          <a:p>
            <a:pPr marL="457200" indent="-457200">
              <a:buFont typeface="Arial" charset="0"/>
              <a:buChar char="•"/>
            </a:pPr>
            <a:r>
              <a:rPr lang="en-US" sz="2800" dirty="0">
                <a:solidFill>
                  <a:schemeClr val="tx1">
                    <a:lumMod val="50000"/>
                  </a:schemeClr>
                </a:solidFill>
              </a:rPr>
              <a:t>Relating to SNPs or mutations</a:t>
            </a:r>
          </a:p>
          <a:p>
            <a:pPr marL="457200" indent="-457200">
              <a:buFont typeface="Arial" charset="0"/>
              <a:buChar char="•"/>
            </a:pPr>
            <a:r>
              <a:rPr lang="en-US" sz="2800" dirty="0">
                <a:solidFill>
                  <a:schemeClr val="tx1">
                    <a:lumMod val="50000"/>
                  </a:schemeClr>
                </a:solidFill>
              </a:rPr>
              <a:t>Mutation discovery</a:t>
            </a:r>
          </a:p>
          <a:p>
            <a:pPr marL="457200" indent="-457200">
              <a:buFont typeface="Arial" charset="0"/>
              <a:buChar char="•"/>
            </a:pPr>
            <a:r>
              <a:rPr lang="en-US" sz="2800" dirty="0">
                <a:solidFill>
                  <a:schemeClr val="tx1">
                    <a:lumMod val="50000"/>
                  </a:schemeClr>
                </a:solidFill>
              </a:rPr>
              <a:t>Fusion detection</a:t>
            </a:r>
          </a:p>
          <a:p>
            <a:pPr marL="457200" indent="-457200">
              <a:buFont typeface="Arial" charset="0"/>
              <a:buChar char="•"/>
            </a:pPr>
            <a:r>
              <a:rPr lang="en-US" sz="2800" dirty="0">
                <a:solidFill>
                  <a:schemeClr val="tx1">
                    <a:lumMod val="50000"/>
                  </a:schemeClr>
                </a:solidFill>
              </a:rPr>
              <a:t>RNA editing</a:t>
            </a:r>
          </a:p>
          <a:p>
            <a:r>
              <a:rPr lang="en-US" sz="2800" dirty="0">
                <a:solidFill>
                  <a:schemeClr val="tx1">
                    <a:lumMod val="50000"/>
                  </a:schemeClr>
                </a:solidFill>
              </a:rPr>
              <a:t>	</a:t>
            </a:r>
          </a:p>
          <a:p>
            <a:endParaRPr lang="en-US" sz="2800" dirty="0" smtClean="0">
              <a:solidFill>
                <a:schemeClr val="tx1">
                  <a:lumMod val="50000"/>
                </a:schemeClr>
              </a:solidFill>
            </a:endParaRPr>
          </a:p>
          <a:p>
            <a:endParaRPr lang="en-US" sz="2800" dirty="0" smtClean="0">
              <a:solidFill>
                <a:schemeClr val="tx1">
                  <a:lumMod val="50000"/>
                </a:schemeClr>
              </a:solidFill>
            </a:endParaRPr>
          </a:p>
          <a:p>
            <a:endParaRPr lang="en-US" dirty="0"/>
          </a:p>
        </p:txBody>
      </p:sp>
    </p:spTree>
    <p:extLst>
      <p:ext uri="{BB962C8B-B14F-4D97-AF65-F5344CB8AC3E}">
        <p14:creationId xmlns:p14="http://schemas.microsoft.com/office/powerpoint/2010/main" val="182970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69" t="44622" r="14869" b="40596"/>
          <a:stretch/>
        </p:blipFill>
        <p:spPr bwMode="auto">
          <a:xfrm>
            <a:off x="2265342" y="2309092"/>
            <a:ext cx="6697676" cy="15517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nrmicro2088-f1"/>
          <p:cNvPicPr>
            <a:picLocks noChangeAspect="1" noChangeArrowheads="1"/>
          </p:cNvPicPr>
          <p:nvPr/>
        </p:nvPicPr>
        <p:blipFill rotWithShape="1">
          <a:blip r:embed="rId3">
            <a:extLst>
              <a:ext uri="{28A0092B-C50C-407E-A947-70E740481C1C}">
                <a14:useLocalDpi xmlns:a14="http://schemas.microsoft.com/office/drawing/2010/main" val="0"/>
              </a:ext>
            </a:extLst>
          </a:blip>
          <a:srcRect l="23491" t="76595" r="10107" b="6926"/>
          <a:stretch/>
        </p:blipFill>
        <p:spPr bwMode="auto">
          <a:xfrm>
            <a:off x="2489200" y="4657588"/>
            <a:ext cx="6459488" cy="15492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Sequencing</a:t>
            </a:r>
            <a:endParaRPr lang="en-US" sz="2800" dirty="0">
              <a:solidFill>
                <a:schemeClr val="bg1"/>
              </a:solidFill>
              <a:latin typeface="+mj-lt"/>
            </a:endParaRPr>
          </a:p>
        </p:txBody>
      </p:sp>
      <p:sp>
        <p:nvSpPr>
          <p:cNvPr id="2" name="TextBox 1"/>
          <p:cNvSpPr txBox="1"/>
          <p:nvPr/>
        </p:nvSpPr>
        <p:spPr>
          <a:xfrm>
            <a:off x="397163" y="1136073"/>
            <a:ext cx="2669309" cy="923330"/>
          </a:xfrm>
          <a:prstGeom prst="rect">
            <a:avLst/>
          </a:prstGeom>
          <a:noFill/>
        </p:spPr>
        <p:txBody>
          <a:bodyPr wrap="square" rtlCol="0">
            <a:spAutoFit/>
          </a:bodyPr>
          <a:lstStyle/>
          <a:p>
            <a:r>
              <a:rPr lang="en-US" dirty="0" smtClean="0">
                <a:solidFill>
                  <a:schemeClr val="tx1">
                    <a:lumMod val="50000"/>
                  </a:schemeClr>
                </a:solidFill>
              </a:rPr>
              <a:t>Two major kinds</a:t>
            </a:r>
          </a:p>
          <a:p>
            <a:r>
              <a:rPr lang="en-US" dirty="0">
                <a:solidFill>
                  <a:schemeClr val="tx1">
                    <a:lumMod val="50000"/>
                  </a:schemeClr>
                </a:solidFill>
              </a:rPr>
              <a:t>	</a:t>
            </a:r>
            <a:r>
              <a:rPr lang="en-US" dirty="0" smtClean="0">
                <a:solidFill>
                  <a:schemeClr val="tx1">
                    <a:lumMod val="50000"/>
                  </a:schemeClr>
                </a:solidFill>
              </a:rPr>
              <a:t>- Illumina</a:t>
            </a:r>
          </a:p>
          <a:p>
            <a:r>
              <a:rPr lang="en-US" dirty="0">
                <a:solidFill>
                  <a:schemeClr val="tx1">
                    <a:lumMod val="50000"/>
                  </a:schemeClr>
                </a:solidFill>
              </a:rPr>
              <a:t>	</a:t>
            </a:r>
            <a:r>
              <a:rPr lang="en-US" dirty="0" smtClean="0">
                <a:solidFill>
                  <a:schemeClr val="tx1">
                    <a:lumMod val="50000"/>
                  </a:schemeClr>
                </a:solidFill>
              </a:rPr>
              <a:t>- Pacific </a:t>
            </a:r>
            <a:r>
              <a:rPr lang="en-US" dirty="0" err="1" smtClean="0">
                <a:solidFill>
                  <a:schemeClr val="tx1">
                    <a:lumMod val="50000"/>
                  </a:schemeClr>
                </a:solidFill>
              </a:rPr>
              <a:t>BioSciences</a:t>
            </a:r>
            <a:endParaRPr lang="en-US" dirty="0">
              <a:solidFill>
                <a:schemeClr val="tx1">
                  <a:lumMod val="50000"/>
                </a:schemeClr>
              </a:solidFill>
            </a:endParaRPr>
          </a:p>
        </p:txBody>
      </p:sp>
      <p:sp>
        <p:nvSpPr>
          <p:cNvPr id="5" name="TextBox 4"/>
          <p:cNvSpPr txBox="1"/>
          <p:nvPr/>
        </p:nvSpPr>
        <p:spPr>
          <a:xfrm>
            <a:off x="147781" y="2722479"/>
            <a:ext cx="2512291" cy="646331"/>
          </a:xfrm>
          <a:prstGeom prst="rect">
            <a:avLst/>
          </a:prstGeom>
          <a:noFill/>
        </p:spPr>
        <p:txBody>
          <a:bodyPr wrap="square" rtlCol="0">
            <a:spAutoFit/>
          </a:bodyPr>
          <a:lstStyle/>
          <a:p>
            <a:r>
              <a:rPr lang="en-US" dirty="0" smtClean="0"/>
              <a:t>Illumina</a:t>
            </a:r>
          </a:p>
          <a:p>
            <a:r>
              <a:rPr lang="en-US" dirty="0" smtClean="0"/>
              <a:t>Sequence by Synthesis</a:t>
            </a:r>
            <a:endParaRPr lang="en-US" dirty="0"/>
          </a:p>
        </p:txBody>
      </p:sp>
      <p:sp>
        <p:nvSpPr>
          <p:cNvPr id="7" name="TextBox 6"/>
          <p:cNvSpPr txBox="1"/>
          <p:nvPr/>
        </p:nvSpPr>
        <p:spPr>
          <a:xfrm>
            <a:off x="147781" y="4546661"/>
            <a:ext cx="2755173" cy="646331"/>
          </a:xfrm>
          <a:prstGeom prst="rect">
            <a:avLst/>
          </a:prstGeom>
          <a:noFill/>
        </p:spPr>
        <p:txBody>
          <a:bodyPr wrap="square" rtlCol="0">
            <a:spAutoFit/>
          </a:bodyPr>
          <a:lstStyle/>
          <a:p>
            <a:r>
              <a:rPr lang="en-US" dirty="0" err="1" smtClean="0"/>
              <a:t>PacBio</a:t>
            </a:r>
            <a:endParaRPr lang="en-US" dirty="0" smtClean="0"/>
          </a:p>
          <a:p>
            <a:r>
              <a:rPr lang="en-US" dirty="0" smtClean="0"/>
              <a:t>Single Molecule Real Time</a:t>
            </a:r>
            <a:endParaRPr lang="en-US" dirty="0"/>
          </a:p>
        </p:txBody>
      </p:sp>
    </p:spTree>
    <p:extLst>
      <p:ext uri="{BB962C8B-B14F-4D97-AF65-F5344CB8AC3E}">
        <p14:creationId xmlns:p14="http://schemas.microsoft.com/office/powerpoint/2010/main" val="1647998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Paired-end Reads</a:t>
            </a:r>
            <a:endParaRPr lang="en-US" sz="3200" dirty="0" smtClean="0">
              <a:solidFill>
                <a:schemeClr val="bg1"/>
              </a:solidFill>
              <a:latin typeface="+mj-lt"/>
            </a:endParaRPr>
          </a:p>
        </p:txBody>
      </p:sp>
      <p:sp>
        <p:nvSpPr>
          <p:cNvPr id="10" name="TextBox 9"/>
          <p:cNvSpPr txBox="1"/>
          <p:nvPr/>
        </p:nvSpPr>
        <p:spPr>
          <a:xfrm>
            <a:off x="514143" y="1782057"/>
            <a:ext cx="3227644" cy="923330"/>
          </a:xfrm>
          <a:prstGeom prst="rect">
            <a:avLst/>
          </a:prstGeom>
          <a:noFill/>
        </p:spPr>
        <p:txBody>
          <a:bodyPr wrap="square" rtlCol="0">
            <a:spAutoFit/>
          </a:bodyPr>
          <a:lstStyle/>
          <a:p>
            <a:r>
              <a:rPr lang="en-US" dirty="0" smtClean="0">
                <a:solidFill>
                  <a:schemeClr val="tx1">
                    <a:lumMod val="50000"/>
                  </a:schemeClr>
                </a:solidFill>
              </a:rPr>
              <a:t>Paired End</a:t>
            </a:r>
          </a:p>
          <a:p>
            <a:r>
              <a:rPr lang="en-US" dirty="0" smtClean="0">
                <a:solidFill>
                  <a:schemeClr val="tx1">
                    <a:lumMod val="50000"/>
                  </a:schemeClr>
                </a:solidFill>
              </a:rPr>
              <a:t>Read both ends of the molecule</a:t>
            </a:r>
          </a:p>
          <a:p>
            <a:r>
              <a:rPr lang="en-US" dirty="0" smtClean="0">
                <a:solidFill>
                  <a:schemeClr val="tx1">
                    <a:lumMod val="50000"/>
                  </a:schemeClr>
                </a:solidFill>
              </a:rPr>
              <a:t>Separated by ~ 500 </a:t>
            </a:r>
            <a:r>
              <a:rPr lang="en-US" dirty="0" err="1" smtClean="0">
                <a:solidFill>
                  <a:schemeClr val="tx1">
                    <a:lumMod val="50000"/>
                  </a:schemeClr>
                </a:solidFill>
              </a:rPr>
              <a:t>bp</a:t>
            </a:r>
            <a:endParaRPr lang="en-US" dirty="0" smtClean="0">
              <a:solidFill>
                <a:schemeClr val="tx1">
                  <a:lumMod val="50000"/>
                </a:schemeClr>
              </a:solidFill>
            </a:endParaRPr>
          </a:p>
        </p:txBody>
      </p:sp>
      <p:cxnSp>
        <p:nvCxnSpPr>
          <p:cNvPr id="4" name="Straight Connector 3"/>
          <p:cNvCxnSpPr/>
          <p:nvPr/>
        </p:nvCxnSpPr>
        <p:spPr>
          <a:xfrm>
            <a:off x="1054006" y="3320700"/>
            <a:ext cx="6761018" cy="184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054006" y="3071319"/>
            <a:ext cx="1773381" cy="13577"/>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flipH="1" flipV="1">
            <a:off x="5856915" y="3009649"/>
            <a:ext cx="1958110" cy="6790"/>
          </a:xfrm>
          <a:prstGeom prst="straightConnector1">
            <a:avLst/>
          </a:prstGeom>
          <a:ln w="444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851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Brief sequence comparison</a:t>
            </a:r>
          </a:p>
        </p:txBody>
      </p:sp>
      <p:graphicFrame>
        <p:nvGraphicFramePr>
          <p:cNvPr id="3" name="Table 2"/>
          <p:cNvGraphicFramePr>
            <a:graphicFrameLocks noGrp="1"/>
          </p:cNvGraphicFramePr>
          <p:nvPr>
            <p:extLst>
              <p:ext uri="{D42A27DB-BD31-4B8C-83A1-F6EECF244321}">
                <p14:modId xmlns:p14="http://schemas.microsoft.com/office/powerpoint/2010/main" val="1766163390"/>
              </p:ext>
            </p:extLst>
          </p:nvPr>
        </p:nvGraphicFramePr>
        <p:xfrm>
          <a:off x="1524000" y="2043545"/>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tc>
                <a:tc>
                  <a:txBody>
                    <a:bodyPr/>
                    <a:lstStyle/>
                    <a:p>
                      <a:r>
                        <a:rPr lang="en-US" dirty="0" smtClean="0"/>
                        <a:t>Illumina</a:t>
                      </a:r>
                      <a:endParaRPr lang="en-US" dirty="0"/>
                    </a:p>
                  </a:txBody>
                  <a:tcPr/>
                </a:tc>
                <a:tc>
                  <a:txBody>
                    <a:bodyPr/>
                    <a:lstStyle/>
                    <a:p>
                      <a:r>
                        <a:rPr lang="en-US" dirty="0" err="1" smtClean="0"/>
                        <a:t>PacBio</a:t>
                      </a:r>
                      <a:endParaRPr lang="en-US" dirty="0"/>
                    </a:p>
                  </a:txBody>
                  <a:tcPr/>
                </a:tc>
              </a:tr>
              <a:tr h="370840">
                <a:tc>
                  <a:txBody>
                    <a:bodyPr/>
                    <a:lstStyle/>
                    <a:p>
                      <a:r>
                        <a:rPr lang="en-US" dirty="0" smtClean="0"/>
                        <a:t>Length</a:t>
                      </a:r>
                      <a:endParaRPr lang="en-US" dirty="0"/>
                    </a:p>
                  </a:txBody>
                  <a:tcPr/>
                </a:tc>
                <a:tc>
                  <a:txBody>
                    <a:bodyPr/>
                    <a:lstStyle/>
                    <a:p>
                      <a:r>
                        <a:rPr lang="en-US" dirty="0" smtClean="0"/>
                        <a:t>&lt;300bp</a:t>
                      </a:r>
                      <a:endParaRPr lang="en-US" dirty="0"/>
                    </a:p>
                  </a:txBody>
                  <a:tcPr/>
                </a:tc>
                <a:tc>
                  <a:txBody>
                    <a:bodyPr/>
                    <a:lstStyle/>
                    <a:p>
                      <a:r>
                        <a:rPr lang="en-US" dirty="0" smtClean="0"/>
                        <a:t>&lt;10kb</a:t>
                      </a:r>
                      <a:endParaRPr lang="en-US" dirty="0"/>
                    </a:p>
                  </a:txBody>
                  <a:tcPr/>
                </a:tc>
              </a:tr>
              <a:tr h="370840">
                <a:tc>
                  <a:txBody>
                    <a:bodyPr/>
                    <a:lstStyle/>
                    <a:p>
                      <a:r>
                        <a:rPr lang="en-US" dirty="0" smtClean="0"/>
                        <a:t>Reads per</a:t>
                      </a:r>
                      <a:r>
                        <a:rPr lang="en-US" baseline="0" dirty="0" smtClean="0"/>
                        <a:t> run</a:t>
                      </a:r>
                      <a:endParaRPr lang="en-US" dirty="0"/>
                    </a:p>
                  </a:txBody>
                  <a:tcPr/>
                </a:tc>
                <a:tc>
                  <a:txBody>
                    <a:bodyPr/>
                    <a:lstStyle/>
                    <a:p>
                      <a:r>
                        <a:rPr lang="en-US" dirty="0" smtClean="0"/>
                        <a:t>25</a:t>
                      </a:r>
                      <a:r>
                        <a:rPr lang="en-US" baseline="0" dirty="0" smtClean="0"/>
                        <a:t> – 400 million</a:t>
                      </a:r>
                      <a:endParaRPr lang="en-US" dirty="0"/>
                    </a:p>
                  </a:txBody>
                  <a:tcPr/>
                </a:tc>
                <a:tc>
                  <a:txBody>
                    <a:bodyPr/>
                    <a:lstStyle/>
                    <a:p>
                      <a:r>
                        <a:rPr lang="en-US" dirty="0" smtClean="0"/>
                        <a:t>~50</a:t>
                      </a:r>
                      <a:r>
                        <a:rPr lang="en-US" baseline="0" dirty="0" smtClean="0"/>
                        <a:t> thousand</a:t>
                      </a:r>
                      <a:endParaRPr lang="en-US" dirty="0"/>
                    </a:p>
                  </a:txBody>
                  <a:tcPr/>
                </a:tc>
              </a:tr>
              <a:tr h="370840">
                <a:tc>
                  <a:txBody>
                    <a:bodyPr/>
                    <a:lstStyle/>
                    <a:p>
                      <a:r>
                        <a:rPr lang="en-US" dirty="0" smtClean="0"/>
                        <a:t>accuracy</a:t>
                      </a:r>
                      <a:endParaRPr lang="en-US" dirty="0"/>
                    </a:p>
                  </a:txBody>
                  <a:tcPr/>
                </a:tc>
                <a:tc>
                  <a:txBody>
                    <a:bodyPr/>
                    <a:lstStyle/>
                    <a:p>
                      <a:r>
                        <a:rPr lang="en-US" dirty="0" smtClean="0"/>
                        <a:t>&gt;99%</a:t>
                      </a:r>
                      <a:endParaRPr lang="en-US" dirty="0"/>
                    </a:p>
                  </a:txBody>
                  <a:tcPr/>
                </a:tc>
                <a:tc>
                  <a:txBody>
                    <a:bodyPr/>
                    <a:lstStyle/>
                    <a:p>
                      <a:r>
                        <a:rPr lang="en-US" dirty="0" smtClean="0"/>
                        <a:t>~86%</a:t>
                      </a:r>
                      <a:endParaRPr lang="en-US" dirty="0"/>
                    </a:p>
                  </a:txBody>
                  <a:tcPr/>
                </a:tc>
              </a:tr>
            </a:tbl>
          </a:graphicData>
        </a:graphic>
      </p:graphicFrame>
    </p:spTree>
    <p:extLst>
      <p:ext uri="{BB962C8B-B14F-4D97-AF65-F5344CB8AC3E}">
        <p14:creationId xmlns:p14="http://schemas.microsoft.com/office/powerpoint/2010/main" val="182459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The </a:t>
            </a:r>
            <a:r>
              <a:rPr lang="en-US" sz="2800" dirty="0" err="1" smtClean="0">
                <a:solidFill>
                  <a:schemeClr val="bg1"/>
                </a:solidFill>
                <a:latin typeface="+mj-lt"/>
              </a:rPr>
              <a:t>RNAseq</a:t>
            </a:r>
            <a:r>
              <a:rPr lang="en-US" sz="2800" dirty="0" smtClean="0">
                <a:solidFill>
                  <a:schemeClr val="bg1"/>
                </a:solidFill>
                <a:latin typeface="+mj-lt"/>
              </a:rPr>
              <a:t> Pipeline</a:t>
            </a:r>
          </a:p>
        </p:txBody>
      </p:sp>
      <p:sp>
        <p:nvSpPr>
          <p:cNvPr id="23" name="Rounded Rectangle 22"/>
          <p:cNvSpPr/>
          <p:nvPr/>
        </p:nvSpPr>
        <p:spPr bwMode="auto">
          <a:xfrm>
            <a:off x="179388" y="3644900"/>
            <a:ext cx="4824412" cy="1008063"/>
          </a:xfrm>
          <a:prstGeom prst="roundRect">
            <a:avLst/>
          </a:prstGeom>
          <a:gradFill flip="none" rotWithShape="1">
            <a:gsLst>
              <a:gs pos="0">
                <a:schemeClr val="dk1">
                  <a:tint val="50000"/>
                  <a:satMod val="300000"/>
                  <a:alpha val="51000"/>
                </a:schemeClr>
              </a:gs>
              <a:gs pos="35000">
                <a:schemeClr val="dk1">
                  <a:tint val="37000"/>
                  <a:satMod val="300000"/>
                  <a:alpha val="51000"/>
                </a:schemeClr>
              </a:gs>
              <a:gs pos="100000">
                <a:schemeClr val="dk1">
                  <a:tint val="15000"/>
                  <a:satMod val="350000"/>
                  <a:alpha val="51000"/>
                </a:schemeClr>
              </a:gs>
            </a:gsLst>
            <a:lin ang="16200000" scaled="1"/>
            <a:tileRect/>
          </a:gradFill>
        </p:spPr>
        <p:style>
          <a:lnRef idx="1">
            <a:schemeClr val="dk1"/>
          </a:lnRef>
          <a:fillRef idx="2">
            <a:schemeClr val="dk1"/>
          </a:fillRef>
          <a:effectRef idx="1">
            <a:schemeClr val="dk1"/>
          </a:effectRef>
          <a:fontRef idx="minor">
            <a:schemeClr val="dk1"/>
          </a:fontRef>
        </p:style>
        <p:txBody>
          <a:bodyPr anchor="ctr"/>
          <a:lstStyle/>
          <a:p>
            <a:pPr algn="ctr">
              <a:defRPr/>
            </a:pPr>
            <a:endParaRPr lang="en-US" sz="1200" dirty="0">
              <a:solidFill>
                <a:schemeClr val="tx1"/>
              </a:solidFill>
            </a:endParaRPr>
          </a:p>
        </p:txBody>
      </p:sp>
      <p:grpSp>
        <p:nvGrpSpPr>
          <p:cNvPr id="24" name="Group 6"/>
          <p:cNvGrpSpPr>
            <a:grpSpLocks/>
          </p:cNvGrpSpPr>
          <p:nvPr/>
        </p:nvGrpSpPr>
        <p:grpSpPr bwMode="auto">
          <a:xfrm>
            <a:off x="250825" y="1925638"/>
            <a:ext cx="1368425" cy="1287462"/>
            <a:chOff x="251520" y="1926414"/>
            <a:chExt cx="1368152" cy="1286562"/>
          </a:xfrm>
        </p:grpSpPr>
        <p:sp>
          <p:nvSpPr>
            <p:cNvPr id="25" name="Rounded Rectangle 24"/>
            <p:cNvSpPr/>
            <p:nvPr/>
          </p:nvSpPr>
          <p:spPr>
            <a:xfrm>
              <a:off x="251520" y="2492755"/>
              <a:ext cx="1368152" cy="720221"/>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1200" dirty="0">
                  <a:solidFill>
                    <a:schemeClr val="tx1"/>
                  </a:solidFill>
                </a:rPr>
                <a:t>RNA-</a:t>
              </a:r>
              <a:r>
                <a:rPr lang="en-US" sz="1200" dirty="0" err="1">
                  <a:solidFill>
                    <a:schemeClr val="tx1"/>
                  </a:solidFill>
                </a:rPr>
                <a:t>seq</a:t>
              </a:r>
              <a:r>
                <a:rPr lang="en-US" sz="1200" dirty="0">
                  <a:solidFill>
                    <a:schemeClr val="tx1"/>
                  </a:solidFill>
                </a:rPr>
                <a:t> reads (2 x 100 </a:t>
              </a:r>
              <a:r>
                <a:rPr lang="en-US" sz="1200" dirty="0" err="1">
                  <a:solidFill>
                    <a:schemeClr val="tx1"/>
                  </a:solidFill>
                </a:rPr>
                <a:t>bp</a:t>
              </a:r>
              <a:r>
                <a:rPr lang="en-US" sz="1200" dirty="0">
                  <a:solidFill>
                    <a:schemeClr val="tx1"/>
                  </a:solidFill>
                </a:rPr>
                <a:t>)</a:t>
              </a:r>
            </a:p>
          </p:txBody>
        </p:sp>
        <p:sp>
          <p:nvSpPr>
            <p:cNvPr id="26" name="TextBox 3"/>
            <p:cNvSpPr txBox="1">
              <a:spLocks noChangeArrowheads="1"/>
            </p:cNvSpPr>
            <p:nvPr/>
          </p:nvSpPr>
          <p:spPr bwMode="auto">
            <a:xfrm>
              <a:off x="334504" y="1926414"/>
              <a:ext cx="184694" cy="30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b="1" dirty="0"/>
            </a:p>
          </p:txBody>
        </p:sp>
      </p:grpSp>
      <p:grpSp>
        <p:nvGrpSpPr>
          <p:cNvPr id="27" name="Group 16"/>
          <p:cNvGrpSpPr>
            <a:grpSpLocks/>
          </p:cNvGrpSpPr>
          <p:nvPr/>
        </p:nvGrpSpPr>
        <p:grpSpPr bwMode="auto">
          <a:xfrm>
            <a:off x="1916113" y="1819275"/>
            <a:ext cx="1368425" cy="1393825"/>
            <a:chOff x="1916196" y="1818692"/>
            <a:chExt cx="1368152" cy="1394284"/>
          </a:xfrm>
        </p:grpSpPr>
        <p:sp>
          <p:nvSpPr>
            <p:cNvPr id="28" name="Rounded Rectangle 27"/>
            <p:cNvSpPr/>
            <p:nvPr/>
          </p:nvSpPr>
          <p:spPr>
            <a:xfrm>
              <a:off x="1916196" y="2493602"/>
              <a:ext cx="1368152" cy="719374"/>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r>
                <a:rPr lang="en-US" sz="1200" b="1" dirty="0"/>
                <a:t>Read </a:t>
              </a:r>
              <a:r>
                <a:rPr lang="en-US" sz="1200" b="1" dirty="0" smtClean="0"/>
                <a:t>alignment</a:t>
              </a:r>
              <a:endParaRPr lang="en-US" sz="1200" b="1" dirty="0"/>
            </a:p>
          </p:txBody>
        </p:sp>
        <p:sp>
          <p:nvSpPr>
            <p:cNvPr id="29" name="TextBox 12"/>
            <p:cNvSpPr txBox="1">
              <a:spLocks noChangeArrowheads="1"/>
            </p:cNvSpPr>
            <p:nvPr/>
          </p:nvSpPr>
          <p:spPr bwMode="auto">
            <a:xfrm>
              <a:off x="1978694" y="1818692"/>
              <a:ext cx="1243156" cy="5233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0" name="Group 18"/>
          <p:cNvGrpSpPr>
            <a:grpSpLocks/>
          </p:cNvGrpSpPr>
          <p:nvPr/>
        </p:nvGrpSpPr>
        <p:grpSpPr bwMode="auto">
          <a:xfrm>
            <a:off x="3419475" y="1819275"/>
            <a:ext cx="1657350" cy="1393825"/>
            <a:chOff x="3563889" y="1818692"/>
            <a:chExt cx="1656184" cy="1394284"/>
          </a:xfrm>
        </p:grpSpPr>
        <p:sp>
          <p:nvSpPr>
            <p:cNvPr id="31" name="Rounded Rectangle 30"/>
            <p:cNvSpPr/>
            <p:nvPr/>
          </p:nvSpPr>
          <p:spPr>
            <a:xfrm>
              <a:off x="3708250" y="2493602"/>
              <a:ext cx="1367462"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Transcript </a:t>
              </a:r>
            </a:p>
            <a:p>
              <a:pPr algn="ctr">
                <a:defRPr/>
              </a:pPr>
              <a:r>
                <a:rPr lang="en-US" sz="1200" dirty="0" smtClean="0">
                  <a:solidFill>
                    <a:schemeClr val="tx1"/>
                  </a:solidFill>
                </a:rPr>
                <a:t>Compilation</a:t>
              </a:r>
              <a:endParaRPr lang="en-US" sz="1200" dirty="0">
                <a:solidFill>
                  <a:schemeClr val="tx1"/>
                </a:solidFill>
              </a:endParaRPr>
            </a:p>
          </p:txBody>
        </p:sp>
        <p:sp>
          <p:nvSpPr>
            <p:cNvPr id="32" name="TextBox 13"/>
            <p:cNvSpPr txBox="1">
              <a:spLocks noChangeArrowheads="1"/>
            </p:cNvSpPr>
            <p:nvPr/>
          </p:nvSpPr>
          <p:spPr bwMode="auto">
            <a:xfrm>
              <a:off x="3563889" y="1818692"/>
              <a:ext cx="1656184" cy="30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3" name="Group 19"/>
          <p:cNvGrpSpPr>
            <a:grpSpLocks/>
          </p:cNvGrpSpPr>
          <p:nvPr/>
        </p:nvGrpSpPr>
        <p:grpSpPr bwMode="auto">
          <a:xfrm>
            <a:off x="5076825" y="1819275"/>
            <a:ext cx="1655763" cy="1393825"/>
            <a:chOff x="5148064" y="1818692"/>
            <a:chExt cx="1656184" cy="1394284"/>
          </a:xfrm>
        </p:grpSpPr>
        <p:sp>
          <p:nvSpPr>
            <p:cNvPr id="34" name="Rounded Rectangle 33"/>
            <p:cNvSpPr/>
            <p:nvPr/>
          </p:nvSpPr>
          <p:spPr>
            <a:xfrm>
              <a:off x="5292564" y="2493602"/>
              <a:ext cx="1367185"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Gene</a:t>
              </a:r>
            </a:p>
            <a:p>
              <a:pPr algn="ctr">
                <a:defRPr/>
              </a:pPr>
              <a:r>
                <a:rPr lang="en-US" sz="1200" dirty="0" smtClean="0">
                  <a:solidFill>
                    <a:schemeClr val="tx1"/>
                  </a:solidFill>
                </a:rPr>
                <a:t>Identification</a:t>
              </a:r>
              <a:endParaRPr lang="en-US" sz="1200" dirty="0">
                <a:solidFill>
                  <a:schemeClr val="tx1"/>
                </a:solidFill>
              </a:endParaRPr>
            </a:p>
          </p:txBody>
        </p:sp>
        <p:sp>
          <p:nvSpPr>
            <p:cNvPr id="35" name="TextBox 14"/>
            <p:cNvSpPr txBox="1">
              <a:spLocks noChangeArrowheads="1"/>
            </p:cNvSpPr>
            <p:nvPr/>
          </p:nvSpPr>
          <p:spPr bwMode="auto">
            <a:xfrm>
              <a:off x="5148064" y="1818692"/>
              <a:ext cx="1656184" cy="30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6" name="Group 20"/>
          <p:cNvGrpSpPr>
            <a:grpSpLocks/>
          </p:cNvGrpSpPr>
          <p:nvPr/>
        </p:nvGrpSpPr>
        <p:grpSpPr bwMode="auto">
          <a:xfrm>
            <a:off x="6804024" y="1819275"/>
            <a:ext cx="1655763" cy="1393825"/>
            <a:chOff x="6804247" y="1818692"/>
            <a:chExt cx="1656184" cy="1394284"/>
          </a:xfrm>
        </p:grpSpPr>
        <p:sp>
          <p:nvSpPr>
            <p:cNvPr id="37" name="Rounded Rectangle 36"/>
            <p:cNvSpPr/>
            <p:nvPr/>
          </p:nvSpPr>
          <p:spPr>
            <a:xfrm>
              <a:off x="6912225" y="2493602"/>
              <a:ext cx="1440229" cy="719374"/>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1200" dirty="0" smtClean="0">
                  <a:solidFill>
                    <a:schemeClr val="tx1"/>
                  </a:solidFill>
                </a:rPr>
                <a:t>Expression Estimates</a:t>
              </a:r>
              <a:endParaRPr lang="en-US" sz="1200" dirty="0">
                <a:solidFill>
                  <a:schemeClr val="tx1"/>
                </a:solidFill>
              </a:endParaRPr>
            </a:p>
          </p:txBody>
        </p:sp>
        <p:sp>
          <p:nvSpPr>
            <p:cNvPr id="38" name="TextBox 15"/>
            <p:cNvSpPr txBox="1">
              <a:spLocks noChangeArrowheads="1"/>
            </p:cNvSpPr>
            <p:nvPr/>
          </p:nvSpPr>
          <p:spPr bwMode="auto">
            <a:xfrm>
              <a:off x="6804247" y="1818692"/>
              <a:ext cx="1656184" cy="307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grpSp>
        <p:nvGrpSpPr>
          <p:cNvPr id="39" name="Group 21"/>
          <p:cNvGrpSpPr>
            <a:grpSpLocks/>
          </p:cNvGrpSpPr>
          <p:nvPr/>
        </p:nvGrpSpPr>
        <p:grpSpPr bwMode="auto">
          <a:xfrm>
            <a:off x="6804025" y="3789363"/>
            <a:ext cx="1655763" cy="1171575"/>
            <a:chOff x="6804248" y="3861048"/>
            <a:chExt cx="1656184" cy="1171873"/>
          </a:xfrm>
        </p:grpSpPr>
        <p:sp>
          <p:nvSpPr>
            <p:cNvPr id="40" name="Rounded Rectangle 39"/>
            <p:cNvSpPr/>
            <p:nvPr/>
          </p:nvSpPr>
          <p:spPr>
            <a:xfrm>
              <a:off x="6948748" y="3861048"/>
              <a:ext cx="1367185" cy="71932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1200" dirty="0" err="1" smtClean="0">
                  <a:solidFill>
                    <a:schemeClr val="tx1"/>
                  </a:solidFill>
                </a:rPr>
                <a:t>Visualisation</a:t>
              </a:r>
              <a:endParaRPr lang="en-US" sz="1200" dirty="0">
                <a:solidFill>
                  <a:schemeClr val="tx1"/>
                </a:solidFill>
              </a:endParaRPr>
            </a:p>
          </p:txBody>
        </p:sp>
        <p:sp>
          <p:nvSpPr>
            <p:cNvPr id="41" name="TextBox 17"/>
            <p:cNvSpPr txBox="1">
              <a:spLocks noChangeArrowheads="1"/>
            </p:cNvSpPr>
            <p:nvPr/>
          </p:nvSpPr>
          <p:spPr bwMode="auto">
            <a:xfrm>
              <a:off x="6804248" y="4725144"/>
              <a:ext cx="16561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b="1" dirty="0"/>
            </a:p>
          </p:txBody>
        </p:sp>
      </p:grpSp>
      <p:cxnSp>
        <p:nvCxnSpPr>
          <p:cNvPr id="42" name="Straight Arrow Connector 41"/>
          <p:cNvCxnSpPr>
            <a:endCxn id="27" idx="1"/>
          </p:cNvCxnSpPr>
          <p:nvPr/>
        </p:nvCxnSpPr>
        <p:spPr>
          <a:xfrm>
            <a:off x="1619250" y="2852738"/>
            <a:ext cx="29686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7" idx="3"/>
            <a:endCxn id="28" idx="1"/>
          </p:cNvCxnSpPr>
          <p:nvPr/>
        </p:nvCxnSpPr>
        <p:spPr>
          <a:xfrm>
            <a:off x="3284538" y="2852738"/>
            <a:ext cx="27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29" idx="3"/>
            <a:endCxn id="30" idx="1"/>
          </p:cNvCxnSpPr>
          <p:nvPr/>
        </p:nvCxnSpPr>
        <p:spPr>
          <a:xfrm>
            <a:off x="6588125" y="2852738"/>
            <a:ext cx="32385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30" idx="2"/>
            <a:endCxn id="31" idx="0"/>
          </p:cNvCxnSpPr>
          <p:nvPr/>
        </p:nvCxnSpPr>
        <p:spPr>
          <a:xfrm>
            <a:off x="7632700" y="3213100"/>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Rounded Rectangle 46"/>
          <p:cNvSpPr/>
          <p:nvPr/>
        </p:nvSpPr>
        <p:spPr bwMode="auto">
          <a:xfrm>
            <a:off x="3563938"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Gene annotation </a:t>
            </a:r>
          </a:p>
          <a:p>
            <a:pPr algn="ctr">
              <a:defRPr/>
            </a:pPr>
            <a:r>
              <a:rPr lang="en-US" sz="1200" dirty="0">
                <a:solidFill>
                  <a:schemeClr val="tx1"/>
                </a:solidFill>
              </a:rPr>
              <a:t>(.</a:t>
            </a:r>
            <a:r>
              <a:rPr lang="en-US" sz="1200" dirty="0" err="1">
                <a:solidFill>
                  <a:schemeClr val="tx1"/>
                </a:solidFill>
              </a:rPr>
              <a:t>gtf</a:t>
            </a:r>
            <a:r>
              <a:rPr lang="en-US" sz="1200" dirty="0">
                <a:solidFill>
                  <a:schemeClr val="tx1"/>
                </a:solidFill>
              </a:rPr>
              <a:t> file)</a:t>
            </a:r>
          </a:p>
        </p:txBody>
      </p:sp>
      <p:sp>
        <p:nvSpPr>
          <p:cNvPr id="48" name="Rounded Rectangle 47"/>
          <p:cNvSpPr/>
          <p:nvPr/>
        </p:nvSpPr>
        <p:spPr bwMode="auto">
          <a:xfrm>
            <a:off x="1908175"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Reference genome</a:t>
            </a:r>
          </a:p>
          <a:p>
            <a:pPr algn="ctr">
              <a:defRPr/>
            </a:pPr>
            <a:r>
              <a:rPr lang="en-US" sz="1200" dirty="0">
                <a:solidFill>
                  <a:schemeClr val="tx1"/>
                </a:solidFill>
              </a:rPr>
              <a:t>(.</a:t>
            </a:r>
            <a:r>
              <a:rPr lang="en-US" sz="1200" dirty="0" err="1">
                <a:solidFill>
                  <a:schemeClr val="tx1"/>
                </a:solidFill>
              </a:rPr>
              <a:t>fa</a:t>
            </a:r>
            <a:r>
              <a:rPr lang="en-US" sz="1200" dirty="0">
                <a:solidFill>
                  <a:schemeClr val="tx1"/>
                </a:solidFill>
              </a:rPr>
              <a:t> file)</a:t>
            </a:r>
          </a:p>
        </p:txBody>
      </p:sp>
      <p:sp>
        <p:nvSpPr>
          <p:cNvPr id="49" name="Rounded Rectangle 48"/>
          <p:cNvSpPr/>
          <p:nvPr/>
        </p:nvSpPr>
        <p:spPr bwMode="auto">
          <a:xfrm>
            <a:off x="250825" y="3789363"/>
            <a:ext cx="1368425" cy="71913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1200" dirty="0">
                <a:solidFill>
                  <a:schemeClr val="tx1"/>
                </a:solidFill>
              </a:rPr>
              <a:t>Raw sequence data</a:t>
            </a:r>
          </a:p>
          <a:p>
            <a:pPr algn="ctr">
              <a:defRPr/>
            </a:pPr>
            <a:r>
              <a:rPr lang="en-US" sz="1200" dirty="0">
                <a:solidFill>
                  <a:schemeClr val="tx1"/>
                </a:solidFill>
              </a:rPr>
              <a:t>(.</a:t>
            </a:r>
            <a:r>
              <a:rPr lang="en-US" sz="1200" dirty="0" err="1">
                <a:solidFill>
                  <a:schemeClr val="tx1"/>
                </a:solidFill>
              </a:rPr>
              <a:t>fastq</a:t>
            </a:r>
            <a:r>
              <a:rPr lang="en-US" sz="1200" dirty="0">
                <a:solidFill>
                  <a:schemeClr val="tx1"/>
                </a:solidFill>
              </a:rPr>
              <a:t> files)</a:t>
            </a:r>
          </a:p>
        </p:txBody>
      </p:sp>
      <p:cxnSp>
        <p:nvCxnSpPr>
          <p:cNvPr id="50" name="Straight Arrow Connector 49"/>
          <p:cNvCxnSpPr/>
          <p:nvPr/>
        </p:nvCxnSpPr>
        <p:spPr>
          <a:xfrm flipH="1" flipV="1">
            <a:off x="944563" y="3236141"/>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53" idx="0"/>
            <a:endCxn id="27" idx="2"/>
          </p:cNvCxnSpPr>
          <p:nvPr/>
        </p:nvCxnSpPr>
        <p:spPr>
          <a:xfrm flipV="1">
            <a:off x="2592388" y="3213100"/>
            <a:ext cx="7937"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50" idx="0"/>
            <a:endCxn id="28" idx="2"/>
          </p:cNvCxnSpPr>
          <p:nvPr/>
        </p:nvCxnSpPr>
        <p:spPr>
          <a:xfrm flipV="1">
            <a:off x="4248150" y="3213100"/>
            <a:ext cx="0" cy="57626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3"/>
          <p:cNvSpPr txBox="1">
            <a:spLocks noChangeArrowheads="1"/>
          </p:cNvSpPr>
          <p:nvPr/>
        </p:nvSpPr>
        <p:spPr bwMode="auto">
          <a:xfrm>
            <a:off x="2192338" y="4776788"/>
            <a:ext cx="7239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t>Inputs</a:t>
            </a:r>
          </a:p>
        </p:txBody>
      </p:sp>
      <p:cxnSp>
        <p:nvCxnSpPr>
          <p:cNvPr id="220" name="Straight Arrow Connector 219"/>
          <p:cNvCxnSpPr/>
          <p:nvPr/>
        </p:nvCxnSpPr>
        <p:spPr>
          <a:xfrm>
            <a:off x="4957891" y="2852737"/>
            <a:ext cx="296863"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320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Alignment with Millions of Sequences</a:t>
            </a:r>
          </a:p>
        </p:txBody>
      </p:sp>
      <p:sp>
        <p:nvSpPr>
          <p:cNvPr id="4" name="Rectangle 3"/>
          <p:cNvSpPr/>
          <p:nvPr/>
        </p:nvSpPr>
        <p:spPr>
          <a:xfrm>
            <a:off x="128016" y="1130499"/>
            <a:ext cx="9015984" cy="2585323"/>
          </a:xfrm>
          <a:prstGeom prst="rect">
            <a:avLst/>
          </a:prstGeom>
        </p:spPr>
        <p:txBody>
          <a:bodyPr wrap="square">
            <a:spAutoFit/>
          </a:bodyPr>
          <a:lstStyle/>
          <a:p>
            <a:pPr marL="285750" indent="-285750">
              <a:buFont typeface="Arial" charset="0"/>
              <a:buChar char="•"/>
            </a:pPr>
            <a:r>
              <a:rPr lang="en-US" dirty="0"/>
              <a:t>Computational cost</a:t>
            </a:r>
          </a:p>
          <a:p>
            <a:r>
              <a:rPr lang="en-US" dirty="0" smtClean="0"/>
              <a:t>	100’s </a:t>
            </a:r>
            <a:r>
              <a:rPr lang="en-US" dirty="0"/>
              <a:t>of millions of </a:t>
            </a:r>
            <a:r>
              <a:rPr lang="en-US" dirty="0" smtClean="0"/>
              <a:t>reads</a:t>
            </a:r>
          </a:p>
          <a:p>
            <a:r>
              <a:rPr lang="en-US" dirty="0"/>
              <a:t>	</a:t>
            </a:r>
            <a:r>
              <a:rPr lang="en-US" dirty="0" err="1" smtClean="0"/>
              <a:t>Oldstyle</a:t>
            </a:r>
            <a:r>
              <a:rPr lang="en-US" dirty="0" smtClean="0"/>
              <a:t> (Smith-Waterman) – </a:t>
            </a:r>
            <a:r>
              <a:rPr lang="en-US" dirty="0" err="1" smtClean="0"/>
              <a:t>Newstyle</a:t>
            </a:r>
            <a:r>
              <a:rPr lang="en-US" dirty="0" smtClean="0"/>
              <a:t> (Burrows Wheeler Transform, Suffix Trees)</a:t>
            </a:r>
            <a:endParaRPr lang="en-US" dirty="0"/>
          </a:p>
          <a:p>
            <a:endParaRPr lang="en-US" dirty="0"/>
          </a:p>
          <a:p>
            <a:pPr marL="285750" indent="-285750">
              <a:buFont typeface="Arial" charset="0"/>
              <a:buChar char="•"/>
            </a:pPr>
            <a:r>
              <a:rPr lang="en-US" dirty="0"/>
              <a:t>Introns!</a:t>
            </a:r>
          </a:p>
          <a:p>
            <a:r>
              <a:rPr lang="en-US" dirty="0" smtClean="0"/>
              <a:t>	Spliced </a:t>
            </a:r>
            <a:r>
              <a:rPr lang="en-US" dirty="0"/>
              <a:t>vs. </a:t>
            </a:r>
            <a:r>
              <a:rPr lang="en-US" dirty="0" err="1"/>
              <a:t>unspliced</a:t>
            </a:r>
            <a:r>
              <a:rPr lang="en-US" dirty="0"/>
              <a:t> alignments</a:t>
            </a:r>
          </a:p>
          <a:p>
            <a:endParaRPr lang="en-US" dirty="0"/>
          </a:p>
          <a:p>
            <a:pPr marL="285750" indent="-285750">
              <a:buFont typeface="Arial" charset="0"/>
              <a:buChar char="•"/>
            </a:pPr>
            <a:r>
              <a:rPr lang="en-US" dirty="0"/>
              <a:t>Can I just align my data once using one approach and be done with it?</a:t>
            </a:r>
          </a:p>
          <a:p>
            <a:r>
              <a:rPr lang="en-US" dirty="0" smtClean="0"/>
              <a:t>	Unfortunately </a:t>
            </a:r>
            <a:r>
              <a:rPr lang="en-US" dirty="0"/>
              <a:t>probably not</a:t>
            </a:r>
          </a:p>
        </p:txBody>
      </p:sp>
    </p:spTree>
    <p:extLst>
      <p:ext uri="{BB962C8B-B14F-4D97-AF65-F5344CB8AC3E}">
        <p14:creationId xmlns:p14="http://schemas.microsoft.com/office/powerpoint/2010/main" val="35350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Alignment (mapping) strategies</a:t>
            </a:r>
          </a:p>
        </p:txBody>
      </p:sp>
      <p:pic>
        <p:nvPicPr>
          <p:cNvPr id="8" name="Content Placeholder 3" descr="AlignmentStrategies.jpg"/>
          <p:cNvPicPr>
            <a:picLocks noGrp="1" noChangeAspect="1"/>
          </p:cNvPicPr>
          <p:nvPr/>
        </p:nvPicPr>
        <p:blipFill>
          <a:blip r:embed="rId3">
            <a:extLst>
              <a:ext uri="{28A0092B-C50C-407E-A947-70E740481C1C}">
                <a14:useLocalDpi xmlns:a14="http://schemas.microsoft.com/office/drawing/2010/main" val="0"/>
              </a:ext>
            </a:extLst>
          </a:blip>
          <a:srcRect l="5309" t="38033" r="1949" b="34047"/>
          <a:stretch>
            <a:fillRect/>
          </a:stretch>
        </p:blipFill>
        <p:spPr bwMode="auto">
          <a:xfrm>
            <a:off x="2898711" y="3903220"/>
            <a:ext cx="3240087" cy="2051050"/>
          </a:xfrm>
          <a:prstGeom prst="rect">
            <a:avLst/>
          </a:prstGeom>
          <a:noFill/>
          <a:ln>
            <a:noFill/>
          </a:ln>
          <a:extLst>
            <a:ext uri="{FAA26D3D-D897-4be2-8F04-BA451C77F1D7}">
              <ma14:placeholderFlag xmlns:ma14="http://schemas.microsoft.com/office/mac/drawingml/2011/main" val="1"/>
            </a:ex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9" name="Content Placeholder 3" descr="AlignmentStrategies.jpg"/>
          <p:cNvPicPr>
            <a:picLocks noChangeAspect="1"/>
          </p:cNvPicPr>
          <p:nvPr/>
        </p:nvPicPr>
        <p:blipFill>
          <a:blip r:embed="rId3">
            <a:extLst>
              <a:ext uri="{28A0092B-C50C-407E-A947-70E740481C1C}">
                <a14:useLocalDpi xmlns:a14="http://schemas.microsoft.com/office/drawing/2010/main" val="0"/>
              </a:ext>
            </a:extLst>
          </a:blip>
          <a:srcRect l="5624" t="4387" r="2649" b="70277"/>
          <a:stretch>
            <a:fillRect/>
          </a:stretch>
        </p:blipFill>
        <p:spPr bwMode="auto">
          <a:xfrm>
            <a:off x="809561" y="1593407"/>
            <a:ext cx="2665412" cy="1546225"/>
          </a:xfrm>
          <a:prstGeom prst="rect">
            <a:avLst/>
          </a:prstGeom>
          <a:noFill/>
          <a:ln>
            <a:noFill/>
          </a:ln>
          <a:extLst>
            <a:ext uri="{FAA26D3D-D897-4be2-8F04-BA451C77F1D7}">
              <ma14:placeholderFlag xmlns:ma14="http://schemas.microsoft.com/office/mac/drawingml/2011/main" val="1"/>
            </a:ex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0" name="Content Placeholder 3" descr="AlignmentStrategies.jpg"/>
          <p:cNvPicPr>
            <a:picLocks noChangeAspect="1"/>
          </p:cNvPicPr>
          <p:nvPr/>
        </p:nvPicPr>
        <p:blipFill>
          <a:blip r:embed="rId3">
            <a:extLst>
              <a:ext uri="{28A0092B-C50C-407E-A947-70E740481C1C}">
                <a14:useLocalDpi xmlns:a14="http://schemas.microsoft.com/office/drawing/2010/main" val="0"/>
              </a:ext>
            </a:extLst>
          </a:blip>
          <a:srcRect l="5058" t="71445" r="-2202"/>
          <a:stretch>
            <a:fillRect/>
          </a:stretch>
        </p:blipFill>
        <p:spPr bwMode="auto">
          <a:xfrm>
            <a:off x="5491098" y="1514032"/>
            <a:ext cx="2754313" cy="1703388"/>
          </a:xfrm>
          <a:prstGeom prst="rect">
            <a:avLst/>
          </a:prstGeom>
          <a:noFill/>
          <a:ln>
            <a:noFill/>
          </a:ln>
          <a:extLst>
            <a:ext uri="{FAA26D3D-D897-4be2-8F04-BA451C77F1D7}">
              <ma14:placeholderFlag xmlns:ma14="http://schemas.microsoft.com/office/mac/drawingml/2011/main" val="1"/>
            </a:ex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4862513" y="6253131"/>
            <a:ext cx="4281487" cy="27622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sz="1200" dirty="0">
                <a:solidFill>
                  <a:schemeClr val="tx1">
                    <a:lumMod val="50000"/>
                  </a:schemeClr>
                </a:solidFill>
              </a:rPr>
              <a:t>Diagrams from </a:t>
            </a:r>
            <a:r>
              <a:rPr lang="en-US" sz="1200" dirty="0" err="1">
                <a:solidFill>
                  <a:schemeClr val="tx1">
                    <a:lumMod val="50000"/>
                  </a:schemeClr>
                </a:solidFill>
              </a:rPr>
              <a:t>Cloonan</a:t>
            </a:r>
            <a:r>
              <a:rPr lang="en-US" sz="1200" dirty="0">
                <a:solidFill>
                  <a:schemeClr val="tx1">
                    <a:lumMod val="50000"/>
                  </a:schemeClr>
                </a:solidFill>
              </a:rPr>
              <a:t> &amp; </a:t>
            </a:r>
            <a:r>
              <a:rPr lang="en-US" sz="1200" dirty="0" err="1">
                <a:solidFill>
                  <a:schemeClr val="tx1">
                    <a:lumMod val="50000"/>
                  </a:schemeClr>
                </a:solidFill>
              </a:rPr>
              <a:t>Grimmond</a:t>
            </a:r>
            <a:r>
              <a:rPr lang="en-US" sz="1200" dirty="0">
                <a:solidFill>
                  <a:schemeClr val="tx1">
                    <a:lumMod val="50000"/>
                  </a:schemeClr>
                </a:solidFill>
              </a:rPr>
              <a:t>, Nature Methods 2010</a:t>
            </a:r>
          </a:p>
        </p:txBody>
      </p:sp>
      <p:sp>
        <p:nvSpPr>
          <p:cNvPr id="12" name="TextBox 11"/>
          <p:cNvSpPr txBox="1">
            <a:spLocks noChangeArrowheads="1"/>
          </p:cNvSpPr>
          <p:nvPr/>
        </p:nvSpPr>
        <p:spPr bwMode="auto">
          <a:xfrm>
            <a:off x="738123" y="1172720"/>
            <a:ext cx="2716213" cy="46037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dirty="0">
                <a:solidFill>
                  <a:schemeClr val="tx1">
                    <a:lumMod val="50000"/>
                  </a:schemeClr>
                </a:solidFill>
              </a:rPr>
              <a:t>De novo assembly</a:t>
            </a:r>
          </a:p>
        </p:txBody>
      </p:sp>
      <p:sp>
        <p:nvSpPr>
          <p:cNvPr id="13" name="TextBox 12"/>
          <p:cNvSpPr txBox="1">
            <a:spLocks noChangeArrowheads="1"/>
          </p:cNvSpPr>
          <p:nvPr/>
        </p:nvSpPr>
        <p:spPr bwMode="auto">
          <a:xfrm>
            <a:off x="5052948" y="1129857"/>
            <a:ext cx="3173413" cy="461963"/>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dirty="0">
                <a:solidFill>
                  <a:schemeClr val="tx1">
                    <a:lumMod val="50000"/>
                  </a:schemeClr>
                </a:solidFill>
              </a:rPr>
              <a:t>Align to transcriptome</a:t>
            </a:r>
          </a:p>
        </p:txBody>
      </p:sp>
      <p:sp>
        <p:nvSpPr>
          <p:cNvPr id="14" name="TextBox 13"/>
          <p:cNvSpPr txBox="1">
            <a:spLocks noChangeArrowheads="1"/>
          </p:cNvSpPr>
          <p:nvPr/>
        </p:nvSpPr>
        <p:spPr bwMode="auto">
          <a:xfrm>
            <a:off x="2403411" y="3506345"/>
            <a:ext cx="4065537" cy="46166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eaLnBrk="1" hangingPunct="1"/>
            <a:r>
              <a:rPr lang="en-US" b="1" dirty="0"/>
              <a:t>Align to reference genome</a:t>
            </a:r>
          </a:p>
        </p:txBody>
      </p:sp>
    </p:spTree>
    <p:extLst>
      <p:ext uri="{BB962C8B-B14F-4D97-AF65-F5344CB8AC3E}">
        <p14:creationId xmlns:p14="http://schemas.microsoft.com/office/powerpoint/2010/main" val="1156062930"/>
      </p:ext>
    </p:extLst>
  </p:cSld>
  <p:clrMapOvr>
    <a:masterClrMapping/>
  </p:clrMapOvr>
</p:sld>
</file>

<file path=ppt/theme/theme1.xml><?xml version="1.0" encoding="utf-8"?>
<a:theme xmlns:a="http://schemas.openxmlformats.org/drawingml/2006/main" name="Default Theme">
  <a:themeElements>
    <a:clrScheme name="Custom 1">
      <a:dk1>
        <a:srgbClr val="03317B"/>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10970</TotalTime>
  <Words>3478</Words>
  <Application>Microsoft Macintosh PowerPoint</Application>
  <PresentationFormat>On-screen Show (4:3)</PresentationFormat>
  <Paragraphs>384</Paragraphs>
  <Slides>26</Slides>
  <Notes>25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Calibri</vt:lpstr>
      <vt:lpstr>Droid Sans Fallback</vt:lpstr>
      <vt:lpstr>Futura</vt:lpstr>
      <vt:lpstr>Futura Condensed</vt:lpstr>
      <vt:lpstr>Gill Sans MT</vt:lpstr>
      <vt:lpstr>ＭＳ Ｐゴシック</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dc:creator>
  <cp:lastModifiedBy>Dan MacLean</cp:lastModifiedBy>
  <cp:revision>122</cp:revision>
  <dcterms:created xsi:type="dcterms:W3CDTF">2016-07-04T08:35:29Z</dcterms:created>
  <dcterms:modified xsi:type="dcterms:W3CDTF">2016-07-14T14:36:53Z</dcterms:modified>
</cp:coreProperties>
</file>